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4"/>
  </p:sldMasterIdLst>
  <p:notesMasterIdLst>
    <p:notesMasterId r:id="rId26"/>
  </p:notesMasterIdLst>
  <p:handoutMasterIdLst>
    <p:handoutMasterId r:id="rId27"/>
  </p:handoutMasterIdLst>
  <p:sldIdLst>
    <p:sldId id="256" r:id="rId5"/>
    <p:sldId id="314" r:id="rId6"/>
    <p:sldId id="293" r:id="rId7"/>
    <p:sldId id="302" r:id="rId8"/>
    <p:sldId id="294" r:id="rId9"/>
    <p:sldId id="295" r:id="rId10"/>
    <p:sldId id="296" r:id="rId11"/>
    <p:sldId id="304" r:id="rId12"/>
    <p:sldId id="306" r:id="rId13"/>
    <p:sldId id="307" r:id="rId14"/>
    <p:sldId id="305" r:id="rId15"/>
    <p:sldId id="303" r:id="rId16"/>
    <p:sldId id="297" r:id="rId17"/>
    <p:sldId id="298" r:id="rId18"/>
    <p:sldId id="308" r:id="rId19"/>
    <p:sldId id="299" r:id="rId20"/>
    <p:sldId id="310" r:id="rId21"/>
    <p:sldId id="312" r:id="rId22"/>
    <p:sldId id="311" r:id="rId23"/>
    <p:sldId id="315" r:id="rId24"/>
    <p:sldId id="264" r:id="rId25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Saághy Andrea" initials="SA" lastIdx="2" clrIdx="0">
    <p:extLst/>
  </p:cmAuthor>
  <p:cmAuthor id="2" name="Dr. Lemle Judit" initials="DLJ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E2EE4-F560-49B2-9637-B0E41DA7732F}" v="1345" dt="2022-03-29T08:47:06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>
        <p:scale>
          <a:sx n="125" d="100"/>
          <a:sy n="125" d="100"/>
        </p:scale>
        <p:origin x="-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ághy Andrea Dr." userId="6fed54d8-7d2b-4738-94a9-46c10a506997" providerId="ADAL" clId="{362E2EE4-F560-49B2-9637-B0E41DA7732F}"/>
    <pc:docChg chg="undo custSel addSld modSld sldOrd">
      <pc:chgData name="Saághy Andrea Dr." userId="6fed54d8-7d2b-4738-94a9-46c10a506997" providerId="ADAL" clId="{362E2EE4-F560-49B2-9637-B0E41DA7732F}" dt="2022-03-29T08:47:06.552" v="2058" actId="20577"/>
      <pc:docMkLst>
        <pc:docMk/>
      </pc:docMkLst>
      <pc:sldChg chg="addSp modSp mod setBg">
        <pc:chgData name="Saághy Andrea Dr." userId="6fed54d8-7d2b-4738-94a9-46c10a506997" providerId="ADAL" clId="{362E2EE4-F560-49B2-9637-B0E41DA7732F}" dt="2022-03-22T14:39:19.247" v="584" actId="26606"/>
        <pc:sldMkLst>
          <pc:docMk/>
          <pc:sldMk cId="127283284" sldId="256"/>
        </pc:sldMkLst>
        <pc:spChg chg="mod ord">
          <ac:chgData name="Saághy Andrea Dr." userId="6fed54d8-7d2b-4738-94a9-46c10a506997" providerId="ADAL" clId="{362E2EE4-F560-49B2-9637-B0E41DA7732F}" dt="2022-03-22T14:39:19.247" v="584" actId="26606"/>
          <ac:spMkLst>
            <pc:docMk/>
            <pc:sldMk cId="127283284" sldId="256"/>
            <ac:spMk id="2" creationId="{00000000-0000-0000-0000-000000000000}"/>
          </ac:spMkLst>
        </pc:spChg>
        <pc:spChg chg="mod">
          <ac:chgData name="Saághy Andrea Dr." userId="6fed54d8-7d2b-4738-94a9-46c10a506997" providerId="ADAL" clId="{362E2EE4-F560-49B2-9637-B0E41DA7732F}" dt="2022-03-22T14:39:19.247" v="584" actId="26606"/>
          <ac:spMkLst>
            <pc:docMk/>
            <pc:sldMk cId="127283284" sldId="256"/>
            <ac:spMk id="3" creationId="{00000000-0000-0000-0000-000000000000}"/>
          </ac:spMkLst>
        </pc:spChg>
        <pc:spChg chg="add">
          <ac:chgData name="Saághy Andrea Dr." userId="6fed54d8-7d2b-4738-94a9-46c10a506997" providerId="ADAL" clId="{362E2EE4-F560-49B2-9637-B0E41DA7732F}" dt="2022-03-22T14:39:19.247" v="584" actId="26606"/>
          <ac:spMkLst>
            <pc:docMk/>
            <pc:sldMk cId="127283284" sldId="256"/>
            <ac:spMk id="8" creationId="{E6A222EB-A81E-4238-B08D-AAB1828C8E0B}"/>
          </ac:spMkLst>
        </pc:spChg>
        <pc:spChg chg="add">
          <ac:chgData name="Saághy Andrea Dr." userId="6fed54d8-7d2b-4738-94a9-46c10a506997" providerId="ADAL" clId="{362E2EE4-F560-49B2-9637-B0E41DA7732F}" dt="2022-03-22T14:39:19.247" v="584" actId="26606"/>
          <ac:spMkLst>
            <pc:docMk/>
            <pc:sldMk cId="127283284" sldId="256"/>
            <ac:spMk id="10" creationId="{E014676C-074B-475A-8346-9C901C86CB97}"/>
          </ac:spMkLst>
        </pc:spChg>
        <pc:cxnChg chg="add">
          <ac:chgData name="Saághy Andrea Dr." userId="6fed54d8-7d2b-4738-94a9-46c10a506997" providerId="ADAL" clId="{362E2EE4-F560-49B2-9637-B0E41DA7732F}" dt="2022-03-22T14:39:19.247" v="584" actId="26606"/>
          <ac:cxnSpMkLst>
            <pc:docMk/>
            <pc:sldMk cId="127283284" sldId="256"/>
            <ac:cxnSpMk id="12" creationId="{179C4C8E-197B-4679-AE96-B5147F971C90}"/>
          </ac:cxnSpMkLst>
        </pc:cxnChg>
      </pc:sldChg>
      <pc:sldChg chg="addSp modSp mod setBg addAnim">
        <pc:chgData name="Saághy Andrea Dr." userId="6fed54d8-7d2b-4738-94a9-46c10a506997" providerId="ADAL" clId="{362E2EE4-F560-49B2-9637-B0E41DA7732F}" dt="2022-03-29T08:47:06.552" v="2058" actId="20577"/>
        <pc:sldMkLst>
          <pc:docMk/>
          <pc:sldMk cId="2394733927" sldId="264"/>
        </pc:sldMkLst>
        <pc:spChg chg="mod">
          <ac:chgData name="Saághy Andrea Dr." userId="6fed54d8-7d2b-4738-94a9-46c10a506997" providerId="ADAL" clId="{362E2EE4-F560-49B2-9637-B0E41DA7732F}" dt="2022-03-29T08:47:06.552" v="2058" actId="20577"/>
          <ac:spMkLst>
            <pc:docMk/>
            <pc:sldMk cId="2394733927" sldId="264"/>
            <ac:spMk id="2" creationId="{00000000-0000-0000-0000-000000000000}"/>
          </ac:spMkLst>
        </pc:spChg>
        <pc:spChg chg="add">
          <ac:chgData name="Saághy Andrea Dr." userId="6fed54d8-7d2b-4738-94a9-46c10a506997" providerId="ADAL" clId="{362E2EE4-F560-49B2-9637-B0E41DA7732F}" dt="2022-03-22T14:40:20.104" v="592" actId="26606"/>
          <ac:spMkLst>
            <pc:docMk/>
            <pc:sldMk cId="2394733927" sldId="264"/>
            <ac:spMk id="7" creationId="{C28D0172-F2E0-4763-9C35-F022664959D8}"/>
          </ac:spMkLst>
        </pc:spChg>
        <pc:spChg chg="add">
          <ac:chgData name="Saághy Andrea Dr." userId="6fed54d8-7d2b-4738-94a9-46c10a506997" providerId="ADAL" clId="{362E2EE4-F560-49B2-9637-B0E41DA7732F}" dt="2022-03-22T14:40:20.104" v="592" actId="26606"/>
          <ac:spMkLst>
            <pc:docMk/>
            <pc:sldMk cId="2394733927" sldId="264"/>
            <ac:spMk id="9" creationId="{9F2851FB-E841-4509-8A6D-A416376EA380}"/>
          </ac:spMkLst>
        </pc:spChg>
        <pc:spChg chg="add">
          <ac:chgData name="Saághy Andrea Dr." userId="6fed54d8-7d2b-4738-94a9-46c10a506997" providerId="ADAL" clId="{362E2EE4-F560-49B2-9637-B0E41DA7732F}" dt="2022-03-22T14:40:20.104" v="592" actId="26606"/>
          <ac:spMkLst>
            <pc:docMk/>
            <pc:sldMk cId="2394733927" sldId="264"/>
            <ac:spMk id="11" creationId="{DF6FB2B2-CE21-407F-B22E-302DADC2C3D3}"/>
          </ac:spMkLst>
        </pc:spChg>
      </pc:sldChg>
      <pc:sldChg chg="addSp delSp modSp mod setBg setClrOvrMap">
        <pc:chgData name="Saághy Andrea Dr." userId="6fed54d8-7d2b-4738-94a9-46c10a506997" providerId="ADAL" clId="{362E2EE4-F560-49B2-9637-B0E41DA7732F}" dt="2022-03-22T14:41:46.454" v="598" actId="14233"/>
        <pc:sldMkLst>
          <pc:docMk/>
          <pc:sldMk cId="793682709" sldId="293"/>
        </pc:sldMkLst>
        <pc:spChg chg="mod">
          <ac:chgData name="Saághy Andrea Dr." userId="6fed54d8-7d2b-4738-94a9-46c10a506997" providerId="ADAL" clId="{362E2EE4-F560-49B2-9637-B0E41DA7732F}" dt="2022-03-22T14:41:10.978" v="594" actId="26606"/>
          <ac:spMkLst>
            <pc:docMk/>
            <pc:sldMk cId="793682709" sldId="293"/>
            <ac:spMk id="2" creationId="{698E2001-02E4-495B-ADB7-4B9AEF5E945B}"/>
          </ac:spMkLst>
        </pc:spChg>
        <pc:spChg chg="add del mod">
          <ac:chgData name="Saághy Andrea Dr." userId="6fed54d8-7d2b-4738-94a9-46c10a506997" providerId="ADAL" clId="{362E2EE4-F560-49B2-9637-B0E41DA7732F}" dt="2022-03-22T14:39:46.696" v="591" actId="26606"/>
          <ac:spMkLst>
            <pc:docMk/>
            <pc:sldMk cId="793682709" sldId="293"/>
            <ac:spMk id="3" creationId="{19545E59-4992-4F6B-9A9B-CD38CCA65B40}"/>
          </ac:spMkLst>
        </pc:spChg>
        <pc:spChg chg="mod ord">
          <ac:chgData name="Saághy Andrea Dr." userId="6fed54d8-7d2b-4738-94a9-46c10a506997" providerId="ADAL" clId="{362E2EE4-F560-49B2-9637-B0E41DA7732F}" dt="2022-03-22T14:39:46.696" v="591" actId="26606"/>
          <ac:spMkLst>
            <pc:docMk/>
            <pc:sldMk cId="793682709" sldId="293"/>
            <ac:spMk id="4" creationId="{F6345131-73F6-4979-BCD8-D595233235A5}"/>
          </ac:spMkLst>
        </pc:spChg>
        <pc:spChg chg="mod ord">
          <ac:chgData name="Saághy Andrea Dr." userId="6fed54d8-7d2b-4738-94a9-46c10a506997" providerId="ADAL" clId="{362E2EE4-F560-49B2-9637-B0E41DA7732F}" dt="2022-03-22T14:39:46.696" v="591" actId="26606"/>
          <ac:spMkLst>
            <pc:docMk/>
            <pc:sldMk cId="793682709" sldId="293"/>
            <ac:spMk id="5" creationId="{9CDCFCEA-AAD2-444A-865D-6E15FC374139}"/>
          </ac:spMkLst>
        </pc:spChg>
        <pc:spChg chg="add del">
          <ac:chgData name="Saághy Andrea Dr." userId="6fed54d8-7d2b-4738-94a9-46c10a506997" providerId="ADAL" clId="{362E2EE4-F560-49B2-9637-B0E41DA7732F}" dt="2022-03-22T14:39:44.937" v="588" actId="26606"/>
          <ac:spMkLst>
            <pc:docMk/>
            <pc:sldMk cId="793682709" sldId="293"/>
            <ac:spMk id="9" creationId="{19545E59-4992-4F6B-9A9B-CD38CCA65B40}"/>
          </ac:spMkLst>
        </pc:spChg>
        <pc:spChg chg="add del">
          <ac:chgData name="Saághy Andrea Dr." userId="6fed54d8-7d2b-4738-94a9-46c10a506997" providerId="ADAL" clId="{362E2EE4-F560-49B2-9637-B0E41DA7732F}" dt="2022-03-22T14:39:44.937" v="588" actId="26606"/>
          <ac:spMkLst>
            <pc:docMk/>
            <pc:sldMk cId="793682709" sldId="293"/>
            <ac:spMk id="10" creationId="{74CD14DB-BB81-479F-A1FC-1C75640E9F84}"/>
          </ac:spMkLst>
        </pc:spChg>
        <pc:spChg chg="add del">
          <ac:chgData name="Saághy Andrea Dr." userId="6fed54d8-7d2b-4738-94a9-46c10a506997" providerId="ADAL" clId="{362E2EE4-F560-49B2-9637-B0E41DA7732F}" dt="2022-03-22T14:41:10.978" v="594" actId="26606"/>
          <ac:spMkLst>
            <pc:docMk/>
            <pc:sldMk cId="793682709" sldId="293"/>
            <ac:spMk id="11" creationId="{4E78424C-6FD0-41F8-9CAA-5DC19C42359F}"/>
          </ac:spMkLst>
        </pc:spChg>
        <pc:spChg chg="add del">
          <ac:chgData name="Saághy Andrea Dr." userId="6fed54d8-7d2b-4738-94a9-46c10a506997" providerId="ADAL" clId="{362E2EE4-F560-49B2-9637-B0E41DA7732F}" dt="2022-03-22T14:39:44.937" v="588" actId="26606"/>
          <ac:spMkLst>
            <pc:docMk/>
            <pc:sldMk cId="793682709" sldId="293"/>
            <ac:spMk id="12" creationId="{C943A91B-7CA7-4592-A975-73B1BF8C4C74}"/>
          </ac:spMkLst>
        </pc:spChg>
        <pc:spChg chg="add del">
          <ac:chgData name="Saághy Andrea Dr." userId="6fed54d8-7d2b-4738-94a9-46c10a506997" providerId="ADAL" clId="{362E2EE4-F560-49B2-9637-B0E41DA7732F}" dt="2022-03-22T14:41:10.978" v="594" actId="26606"/>
          <ac:spMkLst>
            <pc:docMk/>
            <pc:sldMk cId="793682709" sldId="293"/>
            <ac:spMk id="13" creationId="{DD136760-57DC-4301-8BEA-B71AD2D13905}"/>
          </ac:spMkLst>
        </pc:spChg>
        <pc:spChg chg="add del">
          <ac:chgData name="Saághy Andrea Dr." userId="6fed54d8-7d2b-4738-94a9-46c10a506997" providerId="ADAL" clId="{362E2EE4-F560-49B2-9637-B0E41DA7732F}" dt="2022-03-22T14:39:44.937" v="588" actId="26606"/>
          <ac:spMkLst>
            <pc:docMk/>
            <pc:sldMk cId="793682709" sldId="293"/>
            <ac:spMk id="14" creationId="{EC471314-E46A-414B-8D91-74880E84F187}"/>
          </ac:spMkLst>
        </pc:spChg>
        <pc:spChg chg="add del">
          <ac:chgData name="Saághy Andrea Dr." userId="6fed54d8-7d2b-4738-94a9-46c10a506997" providerId="ADAL" clId="{362E2EE4-F560-49B2-9637-B0E41DA7732F}" dt="2022-03-22T14:41:10.978" v="594" actId="26606"/>
          <ac:spMkLst>
            <pc:docMk/>
            <pc:sldMk cId="793682709" sldId="293"/>
            <ac:spMk id="15" creationId="{BDC58DEA-1307-4F44-AD47-E613D8B76A89}"/>
          </ac:spMkLst>
        </pc:spChg>
        <pc:spChg chg="add del">
          <ac:chgData name="Saághy Andrea Dr." userId="6fed54d8-7d2b-4738-94a9-46c10a506997" providerId="ADAL" clId="{362E2EE4-F560-49B2-9637-B0E41DA7732F}" dt="2022-03-22T14:39:44.937" v="588" actId="26606"/>
          <ac:spMkLst>
            <pc:docMk/>
            <pc:sldMk cId="793682709" sldId="293"/>
            <ac:spMk id="16" creationId="{6A681326-1C9D-44A3-A627-3871BDAE4127}"/>
          </ac:spMkLst>
        </pc:spChg>
        <pc:spChg chg="add del">
          <ac:chgData name="Saághy Andrea Dr." userId="6fed54d8-7d2b-4738-94a9-46c10a506997" providerId="ADAL" clId="{362E2EE4-F560-49B2-9637-B0E41DA7732F}" dt="2022-03-22T14:41:10.978" v="594" actId="26606"/>
          <ac:spMkLst>
            <pc:docMk/>
            <pc:sldMk cId="793682709" sldId="293"/>
            <ac:spMk id="17" creationId="{C99B912D-1E4B-42AF-A2BE-CFEFEC916EE7}"/>
          </ac:spMkLst>
        </pc:spChg>
        <pc:spChg chg="add del">
          <ac:chgData name="Saághy Andrea Dr." userId="6fed54d8-7d2b-4738-94a9-46c10a506997" providerId="ADAL" clId="{362E2EE4-F560-49B2-9637-B0E41DA7732F}" dt="2022-03-22T14:39:46.671" v="590" actId="26606"/>
          <ac:spMkLst>
            <pc:docMk/>
            <pc:sldMk cId="793682709" sldId="293"/>
            <ac:spMk id="18" creationId="{F3798573-F27B-47EB-8EA4-7EE34954C2D6}"/>
          </ac:spMkLst>
        </pc:spChg>
        <pc:spChg chg="add del">
          <ac:chgData name="Saághy Andrea Dr." userId="6fed54d8-7d2b-4738-94a9-46c10a506997" providerId="ADAL" clId="{362E2EE4-F560-49B2-9637-B0E41DA7732F}" dt="2022-03-22T14:39:46.671" v="590" actId="26606"/>
          <ac:spMkLst>
            <pc:docMk/>
            <pc:sldMk cId="793682709" sldId="293"/>
            <ac:spMk id="19" creationId="{923E8915-D2AA-4327-A45A-972C3CA9574B}"/>
          </ac:spMkLst>
        </pc:spChg>
        <pc:spChg chg="add del">
          <ac:chgData name="Saághy Andrea Dr." userId="6fed54d8-7d2b-4738-94a9-46c10a506997" providerId="ADAL" clId="{362E2EE4-F560-49B2-9637-B0E41DA7732F}" dt="2022-03-22T14:39:46.671" v="590" actId="26606"/>
          <ac:spMkLst>
            <pc:docMk/>
            <pc:sldMk cId="793682709" sldId="293"/>
            <ac:spMk id="20" creationId="{8302FC3C-9804-4950-B721-5FD704BA6065}"/>
          </ac:spMkLst>
        </pc:spChg>
        <pc:spChg chg="add del">
          <ac:chgData name="Saághy Andrea Dr." userId="6fed54d8-7d2b-4738-94a9-46c10a506997" providerId="ADAL" clId="{362E2EE4-F560-49B2-9637-B0E41DA7732F}" dt="2022-03-22T14:39:46.671" v="590" actId="26606"/>
          <ac:spMkLst>
            <pc:docMk/>
            <pc:sldMk cId="793682709" sldId="293"/>
            <ac:spMk id="23" creationId="{19545E59-4992-4F6B-9A9B-CD38CCA65B40}"/>
          </ac:spMkLst>
        </pc:spChg>
        <pc:spChg chg="add">
          <ac:chgData name="Saághy Andrea Dr." userId="6fed54d8-7d2b-4738-94a9-46c10a506997" providerId="ADAL" clId="{362E2EE4-F560-49B2-9637-B0E41DA7732F}" dt="2022-03-22T14:41:10.978" v="594" actId="26606"/>
          <ac:spMkLst>
            <pc:docMk/>
            <pc:sldMk cId="793682709" sldId="293"/>
            <ac:spMk id="30" creationId="{F747F1B4-B831-4277-8AB0-32767F7EB7BF}"/>
          </ac:spMkLst>
        </pc:spChg>
        <pc:spChg chg="add">
          <ac:chgData name="Saághy Andrea Dr." userId="6fed54d8-7d2b-4738-94a9-46c10a506997" providerId="ADAL" clId="{362E2EE4-F560-49B2-9637-B0E41DA7732F}" dt="2022-03-22T14:41:10.978" v="594" actId="26606"/>
          <ac:spMkLst>
            <pc:docMk/>
            <pc:sldMk cId="793682709" sldId="293"/>
            <ac:spMk id="32" creationId="{D80CFA21-AB7C-4BEB-9BFF-05764FBBF3C6}"/>
          </ac:spMkLst>
        </pc:spChg>
        <pc:spChg chg="add">
          <ac:chgData name="Saághy Andrea Dr." userId="6fed54d8-7d2b-4738-94a9-46c10a506997" providerId="ADAL" clId="{362E2EE4-F560-49B2-9637-B0E41DA7732F}" dt="2022-03-22T14:41:10.978" v="594" actId="26606"/>
          <ac:spMkLst>
            <pc:docMk/>
            <pc:sldMk cId="793682709" sldId="293"/>
            <ac:spMk id="34" creationId="{12F7E335-851A-4CAE-B09F-E657819D4600}"/>
          </ac:spMkLst>
        </pc:spChg>
        <pc:spChg chg="add">
          <ac:chgData name="Saághy Andrea Dr." userId="6fed54d8-7d2b-4738-94a9-46c10a506997" providerId="ADAL" clId="{362E2EE4-F560-49B2-9637-B0E41DA7732F}" dt="2022-03-22T14:41:10.978" v="594" actId="26606"/>
          <ac:spMkLst>
            <pc:docMk/>
            <pc:sldMk cId="793682709" sldId="293"/>
            <ac:spMk id="36" creationId="{10B541F0-7F6E-402E-84D8-CF96EACA5FBC}"/>
          </ac:spMkLst>
        </pc:spChg>
        <pc:graphicFrameChg chg="add del">
          <ac:chgData name="Saághy Andrea Dr." userId="6fed54d8-7d2b-4738-94a9-46c10a506997" providerId="ADAL" clId="{362E2EE4-F560-49B2-9637-B0E41DA7732F}" dt="2022-03-22T14:39:40.523" v="586" actId="26606"/>
          <ac:graphicFrameMkLst>
            <pc:docMk/>
            <pc:sldMk cId="793682709" sldId="293"/>
            <ac:graphicFrameMk id="7" creationId="{4CC21455-20A6-38A8-FFC0-2F394AFAA522}"/>
          </ac:graphicFrameMkLst>
        </pc:graphicFrameChg>
        <pc:graphicFrameChg chg="add mod modGraphic">
          <ac:chgData name="Saághy Andrea Dr." userId="6fed54d8-7d2b-4738-94a9-46c10a506997" providerId="ADAL" clId="{362E2EE4-F560-49B2-9637-B0E41DA7732F}" dt="2022-03-22T14:41:46.454" v="598" actId="14233"/>
          <ac:graphicFrameMkLst>
            <pc:docMk/>
            <pc:sldMk cId="793682709" sldId="293"/>
            <ac:graphicFrameMk id="25" creationId="{4A97D6BD-D26A-E47A-339F-A4B9C38F1BD8}"/>
          </ac:graphicFrameMkLst>
        </pc:graphicFrameChg>
        <pc:picChg chg="add del">
          <ac:chgData name="Saághy Andrea Dr." userId="6fed54d8-7d2b-4738-94a9-46c10a506997" providerId="ADAL" clId="{362E2EE4-F560-49B2-9637-B0E41DA7732F}" dt="2022-03-22T14:39:46.671" v="590" actId="26606"/>
          <ac:picMkLst>
            <pc:docMk/>
            <pc:sldMk cId="793682709" sldId="293"/>
            <ac:picMk id="22" creationId="{3BC6EBB2-9BDC-4075-BA6B-43A9FBF9C86C}"/>
          </ac:picMkLst>
        </pc:picChg>
        <pc:cxnChg chg="add del">
          <ac:chgData name="Saághy Andrea Dr." userId="6fed54d8-7d2b-4738-94a9-46c10a506997" providerId="ADAL" clId="{362E2EE4-F560-49B2-9637-B0E41DA7732F}" dt="2022-03-22T14:39:46.671" v="590" actId="26606"/>
          <ac:cxnSpMkLst>
            <pc:docMk/>
            <pc:sldMk cId="793682709" sldId="293"/>
            <ac:cxnSpMk id="21" creationId="{6B9695BD-ECF6-49CA-8877-8C493193C65D}"/>
          </ac:cxnSpMkLst>
        </pc:cxnChg>
      </pc:sldChg>
      <pc:sldChg chg="addSp delSp modSp add mod setBg setClrOvrMap">
        <pc:chgData name="Saághy Andrea Dr." userId="6fed54d8-7d2b-4738-94a9-46c10a506997" providerId="ADAL" clId="{362E2EE4-F560-49B2-9637-B0E41DA7732F}" dt="2022-03-22T14:49:35.291" v="603" actId="14100"/>
        <pc:sldMkLst>
          <pc:docMk/>
          <pc:sldMk cId="3898560294" sldId="294"/>
        </pc:sldMkLst>
        <pc:spChg chg="mod">
          <ac:chgData name="Saághy Andrea Dr." userId="6fed54d8-7d2b-4738-94a9-46c10a506997" providerId="ADAL" clId="{362E2EE4-F560-49B2-9637-B0E41DA7732F}" dt="2022-03-22T14:38:42.375" v="583" actId="26606"/>
          <ac:spMkLst>
            <pc:docMk/>
            <pc:sldMk cId="3898560294" sldId="294"/>
            <ac:spMk id="2" creationId="{698E2001-02E4-495B-ADB7-4B9AEF5E945B}"/>
          </ac:spMkLst>
        </pc:spChg>
        <pc:spChg chg="mod">
          <ac:chgData name="Saághy Andrea Dr." userId="6fed54d8-7d2b-4738-94a9-46c10a506997" providerId="ADAL" clId="{362E2EE4-F560-49B2-9637-B0E41DA7732F}" dt="2022-03-22T14:38:42.375" v="583" actId="26606"/>
          <ac:spMkLst>
            <pc:docMk/>
            <pc:sldMk cId="3898560294" sldId="294"/>
            <ac:spMk id="3" creationId="{19545E59-4992-4F6B-9A9B-CD38CCA65B40}"/>
          </ac:spMkLst>
        </pc:spChg>
        <pc:spChg chg="mod">
          <ac:chgData name="Saághy Andrea Dr." userId="6fed54d8-7d2b-4738-94a9-46c10a506997" providerId="ADAL" clId="{362E2EE4-F560-49B2-9637-B0E41DA7732F}" dt="2022-03-22T14:38:42.375" v="583" actId="26606"/>
          <ac:spMkLst>
            <pc:docMk/>
            <pc:sldMk cId="3898560294" sldId="294"/>
            <ac:spMk id="4" creationId="{F6345131-73F6-4979-BCD8-D595233235A5}"/>
          </ac:spMkLst>
        </pc:spChg>
        <pc:spChg chg="mod ord">
          <ac:chgData name="Saághy Andrea Dr." userId="6fed54d8-7d2b-4738-94a9-46c10a506997" providerId="ADAL" clId="{362E2EE4-F560-49B2-9637-B0E41DA7732F}" dt="2022-03-22T14:38:42.375" v="583" actId="26606"/>
          <ac:spMkLst>
            <pc:docMk/>
            <pc:sldMk cId="3898560294" sldId="294"/>
            <ac:spMk id="5" creationId="{9CDCFCEA-AAD2-444A-865D-6E15FC374139}"/>
          </ac:spMkLst>
        </pc:spChg>
        <pc:spChg chg="add">
          <ac:chgData name="Saághy Andrea Dr." userId="6fed54d8-7d2b-4738-94a9-46c10a506997" providerId="ADAL" clId="{362E2EE4-F560-49B2-9637-B0E41DA7732F}" dt="2022-03-22T14:38:42.375" v="583" actId="26606"/>
          <ac:spMkLst>
            <pc:docMk/>
            <pc:sldMk cId="3898560294" sldId="294"/>
            <ac:spMk id="11" creationId="{5F3FC718-FDE3-4EF7-921E-A5F374EAF824}"/>
          </ac:spMkLst>
        </pc:spChg>
        <pc:spChg chg="add">
          <ac:chgData name="Saághy Andrea Dr." userId="6fed54d8-7d2b-4738-94a9-46c10a506997" providerId="ADAL" clId="{362E2EE4-F560-49B2-9637-B0E41DA7732F}" dt="2022-03-22T14:38:42.375" v="583" actId="26606"/>
          <ac:spMkLst>
            <pc:docMk/>
            <pc:sldMk cId="3898560294" sldId="294"/>
            <ac:spMk id="13" creationId="{FAA0F719-3DC8-4F08-AD8F-5A845658CB9D}"/>
          </ac:spMkLst>
        </pc:spChg>
        <pc:spChg chg="add">
          <ac:chgData name="Saághy Andrea Dr." userId="6fed54d8-7d2b-4738-94a9-46c10a506997" providerId="ADAL" clId="{362E2EE4-F560-49B2-9637-B0E41DA7732F}" dt="2022-03-22T14:38:42.375" v="583" actId="26606"/>
          <ac:spMkLst>
            <pc:docMk/>
            <pc:sldMk cId="3898560294" sldId="294"/>
            <ac:spMk id="15" creationId="{7DCB61BE-FA0F-4EFB-BE0E-268BAD8E30D6}"/>
          </ac:spMkLst>
        </pc:spChg>
        <pc:spChg chg="add">
          <ac:chgData name="Saághy Andrea Dr." userId="6fed54d8-7d2b-4738-94a9-46c10a506997" providerId="ADAL" clId="{362E2EE4-F560-49B2-9637-B0E41DA7732F}" dt="2022-03-22T14:38:42.375" v="583" actId="26606"/>
          <ac:spMkLst>
            <pc:docMk/>
            <pc:sldMk cId="3898560294" sldId="294"/>
            <ac:spMk id="17" creationId="{A4B31EAA-7423-46F7-9B90-4AB2B09C35C4}"/>
          </ac:spMkLst>
        </pc:spChg>
        <pc:graphicFrameChg chg="add del mod modGraphic">
          <ac:chgData name="Saághy Andrea Dr." userId="6fed54d8-7d2b-4738-94a9-46c10a506997" providerId="ADAL" clId="{362E2EE4-F560-49B2-9637-B0E41DA7732F}" dt="2022-03-22T14:42:43.872" v="599" actId="478"/>
          <ac:graphicFrameMkLst>
            <pc:docMk/>
            <pc:sldMk cId="3898560294" sldId="294"/>
            <ac:graphicFrameMk id="6" creationId="{A5AD8717-238F-4E1F-9740-246DFDE26E3F}"/>
          </ac:graphicFrameMkLst>
        </pc:graphicFrameChg>
        <pc:graphicFrameChg chg="add mod modGraphic">
          <ac:chgData name="Saághy Andrea Dr." userId="6fed54d8-7d2b-4738-94a9-46c10a506997" providerId="ADAL" clId="{362E2EE4-F560-49B2-9637-B0E41DA7732F}" dt="2022-03-22T14:49:35.291" v="603" actId="14100"/>
          <ac:graphicFrameMkLst>
            <pc:docMk/>
            <pc:sldMk cId="3898560294" sldId="294"/>
            <ac:graphicFrameMk id="7" creationId="{E318217C-8C73-4FD2-BB72-E5735AD8152C}"/>
          </ac:graphicFrameMkLst>
        </pc:graphicFrameChg>
      </pc:sldChg>
      <pc:sldChg chg="modSp add mod ord">
        <pc:chgData name="Saághy Andrea Dr." userId="6fed54d8-7d2b-4738-94a9-46c10a506997" providerId="ADAL" clId="{362E2EE4-F560-49B2-9637-B0E41DA7732F}" dt="2022-03-22T14:55:29.614" v="888" actId="113"/>
        <pc:sldMkLst>
          <pc:docMk/>
          <pc:sldMk cId="1892648428" sldId="295"/>
        </pc:sldMkLst>
        <pc:spChg chg="mod">
          <ac:chgData name="Saághy Andrea Dr." userId="6fed54d8-7d2b-4738-94a9-46c10a506997" providerId="ADAL" clId="{362E2EE4-F560-49B2-9637-B0E41DA7732F}" dt="2022-03-22T14:52:07.751" v="727" actId="20577"/>
          <ac:spMkLst>
            <pc:docMk/>
            <pc:sldMk cId="1892648428" sldId="295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362E2EE4-F560-49B2-9637-B0E41DA7732F}" dt="2022-03-22T14:55:29.614" v="888" actId="113"/>
          <ac:graphicFrameMkLst>
            <pc:docMk/>
            <pc:sldMk cId="1892648428" sldId="295"/>
            <ac:graphicFrameMk id="25" creationId="{4A97D6BD-D26A-E47A-339F-A4B9C38F1BD8}"/>
          </ac:graphicFrameMkLst>
        </pc:graphicFrameChg>
      </pc:sldChg>
      <pc:sldChg chg="modSp add mod">
        <pc:chgData name="Saághy Andrea Dr." userId="6fed54d8-7d2b-4738-94a9-46c10a506997" providerId="ADAL" clId="{362E2EE4-F560-49B2-9637-B0E41DA7732F}" dt="2022-03-22T14:59:01.230" v="989"/>
        <pc:sldMkLst>
          <pc:docMk/>
          <pc:sldMk cId="1329057194" sldId="296"/>
        </pc:sldMkLst>
        <pc:spChg chg="mod">
          <ac:chgData name="Saághy Andrea Dr." userId="6fed54d8-7d2b-4738-94a9-46c10a506997" providerId="ADAL" clId="{362E2EE4-F560-49B2-9637-B0E41DA7732F}" dt="2022-03-22T14:56:01.656" v="916" actId="20577"/>
          <ac:spMkLst>
            <pc:docMk/>
            <pc:sldMk cId="1329057194" sldId="296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362E2EE4-F560-49B2-9637-B0E41DA7732F}" dt="2022-03-22T14:59:01.230" v="989"/>
          <ac:graphicFrameMkLst>
            <pc:docMk/>
            <pc:sldMk cId="1329057194" sldId="296"/>
            <ac:graphicFrameMk id="25" creationId="{4A97D6BD-D26A-E47A-339F-A4B9C38F1BD8}"/>
          </ac:graphicFrameMkLst>
        </pc:graphicFrameChg>
      </pc:sldChg>
      <pc:sldChg chg="modSp add mod">
        <pc:chgData name="Saághy Andrea Dr." userId="6fed54d8-7d2b-4738-94a9-46c10a506997" providerId="ADAL" clId="{362E2EE4-F560-49B2-9637-B0E41DA7732F}" dt="2022-03-22T15:03:13.776" v="1128" actId="20577"/>
        <pc:sldMkLst>
          <pc:docMk/>
          <pc:sldMk cId="2947464694" sldId="297"/>
        </pc:sldMkLst>
        <pc:spChg chg="mod">
          <ac:chgData name="Saághy Andrea Dr." userId="6fed54d8-7d2b-4738-94a9-46c10a506997" providerId="ADAL" clId="{362E2EE4-F560-49B2-9637-B0E41DA7732F}" dt="2022-03-22T14:58:25.160" v="943" actId="20577"/>
          <ac:spMkLst>
            <pc:docMk/>
            <pc:sldMk cId="2947464694" sldId="297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362E2EE4-F560-49B2-9637-B0E41DA7732F}" dt="2022-03-22T15:03:13.776" v="1128" actId="20577"/>
          <ac:graphicFrameMkLst>
            <pc:docMk/>
            <pc:sldMk cId="2947464694" sldId="297"/>
            <ac:graphicFrameMk id="25" creationId="{4A97D6BD-D26A-E47A-339F-A4B9C38F1BD8}"/>
          </ac:graphicFrameMkLst>
        </pc:graphicFrameChg>
      </pc:sldChg>
      <pc:sldChg chg="modSp add mod">
        <pc:chgData name="Saághy Andrea Dr." userId="6fed54d8-7d2b-4738-94a9-46c10a506997" providerId="ADAL" clId="{362E2EE4-F560-49B2-9637-B0E41DA7732F}" dt="2022-03-29T08:46:42.770" v="2053" actId="20577"/>
        <pc:sldMkLst>
          <pc:docMk/>
          <pc:sldMk cId="3461618494" sldId="298"/>
        </pc:sldMkLst>
        <pc:spChg chg="mod">
          <ac:chgData name="Saághy Andrea Dr." userId="6fed54d8-7d2b-4738-94a9-46c10a506997" providerId="ADAL" clId="{362E2EE4-F560-49B2-9637-B0E41DA7732F}" dt="2022-03-22T15:04:50.019" v="1199" actId="20577"/>
          <ac:spMkLst>
            <pc:docMk/>
            <pc:sldMk cId="3461618494" sldId="298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362E2EE4-F560-49B2-9637-B0E41DA7732F}" dt="2022-03-29T08:46:42.770" v="2053" actId="20577"/>
          <ac:graphicFrameMkLst>
            <pc:docMk/>
            <pc:sldMk cId="3461618494" sldId="298"/>
            <ac:graphicFrameMk id="25" creationId="{4A97D6BD-D26A-E47A-339F-A4B9C38F1BD8}"/>
          </ac:graphicFrameMkLst>
        </pc:graphicFrameChg>
      </pc:sldChg>
      <pc:sldChg chg="modSp add">
        <pc:chgData name="Saághy Andrea Dr." userId="6fed54d8-7d2b-4738-94a9-46c10a506997" providerId="ADAL" clId="{362E2EE4-F560-49B2-9637-B0E41DA7732F}" dt="2022-03-22T15:14:59.286" v="2024" actId="20577"/>
        <pc:sldMkLst>
          <pc:docMk/>
          <pc:sldMk cId="2212791507" sldId="299"/>
        </pc:sldMkLst>
        <pc:graphicFrameChg chg="mod">
          <ac:chgData name="Saághy Andrea Dr." userId="6fed54d8-7d2b-4738-94a9-46c10a506997" providerId="ADAL" clId="{362E2EE4-F560-49B2-9637-B0E41DA7732F}" dt="2022-03-22T15:14:59.286" v="2024" actId="20577"/>
          <ac:graphicFrameMkLst>
            <pc:docMk/>
            <pc:sldMk cId="2212791507" sldId="299"/>
            <ac:graphicFrameMk id="25" creationId="{4A97D6BD-D26A-E47A-339F-A4B9C38F1BD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 custT="1"/>
      <dgm:spPr/>
      <dgm:t>
        <a:bodyPr/>
        <a:lstStyle/>
        <a:p>
          <a:r>
            <a:rPr lang="hu-HU" sz="1600" dirty="0"/>
            <a:t>Az Üzemi Tanács </a:t>
          </a:r>
          <a:r>
            <a:rPr lang="hu-HU" sz="1600" dirty="0" smtClean="0"/>
            <a:t>fogalma általánosan				       3-4. dia</a:t>
          </a:r>
          <a:endParaRPr lang="en-US" sz="160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F5E886C6-BD51-4A26-B1F2-7E9BB4DEF43F}">
      <dgm:prSet custT="1"/>
      <dgm:spPr/>
      <dgm:t>
        <a:bodyPr/>
        <a:lstStyle/>
        <a:p>
          <a:r>
            <a:rPr lang="hu-HU" sz="1600" dirty="0" smtClean="0"/>
            <a:t>Az Üzemi Tanács és szakszervezet közötti különbségek		          5. dia</a:t>
          </a:r>
          <a:endParaRPr lang="en-US" sz="1600" dirty="0"/>
        </a:p>
      </dgm:t>
    </dgm:pt>
    <dgm:pt modelId="{34F2CA0B-B4D6-418C-8948-1EA7228662F2}" type="parTrans" cxnId="{5AD1415F-5140-4557-B54D-459BB78521AE}">
      <dgm:prSet/>
      <dgm:spPr/>
      <dgm:t>
        <a:bodyPr/>
        <a:lstStyle/>
        <a:p>
          <a:endParaRPr lang="en-US"/>
        </a:p>
      </dgm:t>
    </dgm:pt>
    <dgm:pt modelId="{CE51F152-7BF6-4F2B-AD07-79170B220BCC}" type="sibTrans" cxnId="{5AD1415F-5140-4557-B54D-459BB78521AE}">
      <dgm:prSet/>
      <dgm:spPr/>
      <dgm:t>
        <a:bodyPr/>
        <a:lstStyle/>
        <a:p>
          <a:endParaRPr lang="en-US"/>
        </a:p>
      </dgm:t>
    </dgm:pt>
    <dgm:pt modelId="{CBFD8CBB-22EC-49E8-B5B7-10A1046C1F0E}">
      <dgm:prSet custT="1"/>
      <dgm:spPr/>
      <dgm:t>
        <a:bodyPr/>
        <a:lstStyle/>
        <a:p>
          <a:r>
            <a:rPr lang="hu-HU" sz="1600" dirty="0" smtClean="0"/>
            <a:t>Az Üzemi Tanács jogosítványai és kötelezettségei a jogszabály vonatkozásában						           	     6-13. dia</a:t>
          </a:r>
          <a:endParaRPr lang="en-US" sz="1600" dirty="0"/>
        </a:p>
      </dgm:t>
    </dgm:pt>
    <dgm:pt modelId="{7C5A2CA4-7070-4D37-9906-6F1A6BC84D4F}" type="parTrans" cxnId="{D626095F-7594-4C5D-A5F1-8126292BDEB0}">
      <dgm:prSet/>
      <dgm:spPr/>
      <dgm:t>
        <a:bodyPr/>
        <a:lstStyle/>
        <a:p>
          <a:endParaRPr lang="en-US"/>
        </a:p>
      </dgm:t>
    </dgm:pt>
    <dgm:pt modelId="{9A873865-1772-4E69-94AE-0CC78C915435}" type="sibTrans" cxnId="{D626095F-7594-4C5D-A5F1-8126292BDEB0}">
      <dgm:prSet/>
      <dgm:spPr/>
      <dgm:t>
        <a:bodyPr/>
        <a:lstStyle/>
        <a:p>
          <a:endParaRPr lang="en-US"/>
        </a:p>
      </dgm:t>
    </dgm:pt>
    <dgm:pt modelId="{BE2CBEDD-FEA7-4E94-8FDA-634F882716A2}">
      <dgm:prSet custT="1"/>
      <dgm:spPr/>
      <dgm:t>
        <a:bodyPr/>
        <a:lstStyle/>
        <a:p>
          <a:endParaRPr lang="en-US" sz="1400" dirty="0"/>
        </a:p>
      </dgm:t>
    </dgm:pt>
    <dgm:pt modelId="{3FB980B7-F603-48FB-ACE1-453539B25CF6}" type="parTrans" cxnId="{37843CBC-D168-4821-B72F-5285AAF913CC}">
      <dgm:prSet/>
      <dgm:spPr/>
      <dgm:t>
        <a:bodyPr/>
        <a:lstStyle/>
        <a:p>
          <a:endParaRPr lang="en-US"/>
        </a:p>
      </dgm:t>
    </dgm:pt>
    <dgm:pt modelId="{C3AD491F-921E-49F2-9F75-2F7BF99A5651}" type="sibTrans" cxnId="{37843CBC-D168-4821-B72F-5285AAF913CC}">
      <dgm:prSet/>
      <dgm:spPr/>
      <dgm:t>
        <a:bodyPr/>
        <a:lstStyle/>
        <a:p>
          <a:endParaRPr lang="en-US"/>
        </a:p>
      </dgm:t>
    </dgm:pt>
    <dgm:pt modelId="{AFCFC12B-C07A-4FAA-8241-A924EB607313}">
      <dgm:prSet custT="1"/>
      <dgm:spPr/>
      <dgm:t>
        <a:bodyPr/>
        <a:lstStyle/>
        <a:p>
          <a:r>
            <a:rPr lang="hu-HU" sz="1600" dirty="0" smtClean="0"/>
            <a:t>A PTE Alkalmazotti Tanács* létrejötte, célja				        14. dia</a:t>
          </a:r>
          <a:endParaRPr lang="en-US" sz="1600" dirty="0"/>
        </a:p>
      </dgm:t>
    </dgm:pt>
    <dgm:pt modelId="{F2EC37DF-837C-4215-BC85-38D898098020}" type="parTrans" cxnId="{82F47F08-B795-437F-A256-422F5D7BEA1D}">
      <dgm:prSet/>
      <dgm:spPr/>
      <dgm:t>
        <a:bodyPr/>
        <a:lstStyle/>
        <a:p>
          <a:endParaRPr lang="hu-HU"/>
        </a:p>
      </dgm:t>
    </dgm:pt>
    <dgm:pt modelId="{B670C09D-D8E9-40DC-8AD9-4308CE20B735}" type="sibTrans" cxnId="{82F47F08-B795-437F-A256-422F5D7BEA1D}">
      <dgm:prSet/>
      <dgm:spPr/>
      <dgm:t>
        <a:bodyPr/>
        <a:lstStyle/>
        <a:p>
          <a:endParaRPr lang="hu-HU"/>
        </a:p>
      </dgm:t>
    </dgm:pt>
    <dgm:pt modelId="{1BDC8DA4-AA97-444E-A7A7-A9DCA2170091}">
      <dgm:prSet custT="1"/>
      <dgm:spPr/>
      <dgm:t>
        <a:bodyPr/>
        <a:lstStyle/>
        <a:p>
          <a:r>
            <a:rPr lang="hu-HU" sz="1600" dirty="0" smtClean="0"/>
            <a:t>A PTE Alkalmazotti Tanács tisztségviselői, tagjai			        15. dia</a:t>
          </a:r>
          <a:endParaRPr lang="en-US" sz="1600" dirty="0"/>
        </a:p>
      </dgm:t>
    </dgm:pt>
    <dgm:pt modelId="{1D0E2F81-BCE3-459C-83A2-8D80A193F4C4}" type="parTrans" cxnId="{4538D6F7-4999-418C-BABD-D5A3CE3EAF18}">
      <dgm:prSet/>
      <dgm:spPr/>
      <dgm:t>
        <a:bodyPr/>
        <a:lstStyle/>
        <a:p>
          <a:endParaRPr lang="hu-HU"/>
        </a:p>
      </dgm:t>
    </dgm:pt>
    <dgm:pt modelId="{318DE5CB-7333-4A84-95B8-D6CD4A1EF173}" type="sibTrans" cxnId="{4538D6F7-4999-418C-BABD-D5A3CE3EAF18}">
      <dgm:prSet/>
      <dgm:spPr/>
      <dgm:t>
        <a:bodyPr/>
        <a:lstStyle/>
        <a:p>
          <a:endParaRPr lang="hu-HU"/>
        </a:p>
      </dgm:t>
    </dgm:pt>
    <dgm:pt modelId="{C8C5BC00-E5C5-48E3-82A1-D94388D6EA56}">
      <dgm:prSet custT="1"/>
      <dgm:spPr/>
      <dgm:t>
        <a:bodyPr/>
        <a:lstStyle/>
        <a:p>
          <a:r>
            <a:rPr lang="hu-HU" sz="1600" dirty="0" smtClean="0"/>
            <a:t>A</a:t>
          </a:r>
          <a:r>
            <a:rPr lang="hu-HU" sz="1600" baseline="0" dirty="0" smtClean="0"/>
            <a:t> PTE Alkalmazotti Tanács működése a gyakorlatban 2022-2023	   16-17. dia 							    + mellékletek 18-20. dia</a:t>
          </a:r>
          <a:endParaRPr lang="en-US" sz="1600" dirty="0"/>
        </a:p>
      </dgm:t>
    </dgm:pt>
    <dgm:pt modelId="{32EEE096-3686-4395-AD00-7A2F22227D37}" type="parTrans" cxnId="{B9A47166-DD86-4338-8824-BEAF3E1D4C7F}">
      <dgm:prSet/>
      <dgm:spPr/>
      <dgm:t>
        <a:bodyPr/>
        <a:lstStyle/>
        <a:p>
          <a:endParaRPr lang="hu-HU"/>
        </a:p>
      </dgm:t>
    </dgm:pt>
    <dgm:pt modelId="{5C7D481A-2242-49DE-AF53-2FF8E6894FE3}" type="sibTrans" cxnId="{B9A47166-DD86-4338-8824-BEAF3E1D4C7F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D0C225-7F8D-401E-8A2E-E6CC6E14A470}" type="pres">
      <dgm:prSet presAssocID="{843BA7DD-69D8-424E-9E94-376F8AF83B67}" presName="spacer" presStyleCnt="0"/>
      <dgm:spPr/>
    </dgm:pt>
    <dgm:pt modelId="{7177A80B-1A08-464E-8A52-B45A1782D114}" type="pres">
      <dgm:prSet presAssocID="{1BDC8DA4-AA97-444E-A7A7-A9DCA2170091}" presName="parentText" presStyleLbl="node1" presStyleIdx="1" presStyleCnt="6" custLinFactY="294915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6F5CD8-771C-4909-8629-2F76EA618922}" type="pres">
      <dgm:prSet presAssocID="{318DE5CB-7333-4A84-95B8-D6CD4A1EF173}" presName="spacer" presStyleCnt="0"/>
      <dgm:spPr/>
    </dgm:pt>
    <dgm:pt modelId="{230DAF22-42C6-44FA-8B08-E9AF0639F02A}" type="pres">
      <dgm:prSet presAssocID="{F5E886C6-BD51-4A26-B1F2-7E9BB4DEF43F}" presName="parentText" presStyleLbl="node1" presStyleIdx="2" presStyleCnt="6" custLinFactY="-100000" custLinFactNeighborX="106" custLinFactNeighborY="-19287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12DE5C-D3D0-4753-9104-CD7FC4A7C6E1}" type="pres">
      <dgm:prSet presAssocID="{CE51F152-7BF6-4F2B-AD07-79170B220BCC}" presName="spacer" presStyleCnt="0"/>
      <dgm:spPr/>
    </dgm:pt>
    <dgm:pt modelId="{69FD70AD-97BD-4739-8767-FFA0670B9748}" type="pres">
      <dgm:prSet presAssocID="{CBFD8CBB-22EC-49E8-B5B7-10A1046C1F0E}" presName="parentText" presStyleLbl="node1" presStyleIdx="3" presStyleCnt="6" custLinFactY="-93883" custLinFactNeighborX="1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D5BF6B-3EF0-4539-AE01-5C114D31FF7B}" type="pres">
      <dgm:prSet presAssocID="{CBFD8CBB-22EC-49E8-B5B7-10A1046C1F0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D360FA-97F1-4487-B187-99194A381FA6}" type="pres">
      <dgm:prSet presAssocID="{AFCFC12B-C07A-4FAA-8241-A924EB607313}" presName="parentText" presStyleLbl="node1" presStyleIdx="4" presStyleCnt="6" custLinFactY="-1122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5E9169-CE41-4A1D-966C-760E09935A8D}" type="pres">
      <dgm:prSet presAssocID="{B670C09D-D8E9-40DC-8AD9-4308CE20B735}" presName="spacer" presStyleCnt="0"/>
      <dgm:spPr/>
    </dgm:pt>
    <dgm:pt modelId="{50A8A930-7945-4754-BD83-9E43DEA78E36}" type="pres">
      <dgm:prSet presAssocID="{C8C5BC00-E5C5-48E3-82A1-D94388D6EA56}" presName="parentText" presStyleLbl="node1" presStyleIdx="5" presStyleCnt="6" custLinFactY="-14888" custLinFactNeighborX="1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A3F5397-AA3E-4978-9BC6-66880E755321}" type="presOf" srcId="{1BDC8DA4-AA97-444E-A7A7-A9DCA2170091}" destId="{7177A80B-1A08-464E-8A52-B45A1782D114}" srcOrd="0" destOrd="0" presId="urn:microsoft.com/office/officeart/2005/8/layout/vList2"/>
    <dgm:cxn modelId="{60325DC9-839A-4590-8DB7-C36A633DB8A0}" type="presOf" srcId="{11272A9A-FADF-493C-AE28-4DED40B27339}" destId="{374C9D64-C3A3-48D2-8C23-6D3D37C50407}" srcOrd="0" destOrd="0" presId="urn:microsoft.com/office/officeart/2005/8/layout/vList2"/>
    <dgm:cxn modelId="{BADCF196-DC4A-496F-BB56-9AF94332C0E3}" type="presOf" srcId="{BE2CBEDD-FEA7-4E94-8FDA-634F882716A2}" destId="{87D5BF6B-3EF0-4539-AE01-5C114D31FF7B}" srcOrd="0" destOrd="0" presId="urn:microsoft.com/office/officeart/2005/8/layout/vList2"/>
    <dgm:cxn modelId="{4538D6F7-4999-418C-BABD-D5A3CE3EAF18}" srcId="{11272A9A-FADF-493C-AE28-4DED40B27339}" destId="{1BDC8DA4-AA97-444E-A7A7-A9DCA2170091}" srcOrd="1" destOrd="0" parTransId="{1D0E2F81-BCE3-459C-83A2-8D80A193F4C4}" sibTransId="{318DE5CB-7333-4A84-95B8-D6CD4A1EF173}"/>
    <dgm:cxn modelId="{6BE1986B-9E12-4C19-AC38-B2484E7DC884}" type="presOf" srcId="{CBFD8CBB-22EC-49E8-B5B7-10A1046C1F0E}" destId="{69FD70AD-97BD-4739-8767-FFA0670B9748}" srcOrd="0" destOrd="0" presId="urn:microsoft.com/office/officeart/2005/8/layout/vList2"/>
    <dgm:cxn modelId="{E51E5CC3-B6A2-4971-BA0A-E3D50F6B000C}" type="presOf" srcId="{AFCFC12B-C07A-4FAA-8241-A924EB607313}" destId="{76D360FA-97F1-4487-B187-99194A381FA6}" srcOrd="0" destOrd="0" presId="urn:microsoft.com/office/officeart/2005/8/layout/vList2"/>
    <dgm:cxn modelId="{82599A6C-B575-436E-8253-EDBA15BE67DD}" type="presOf" srcId="{B8A217B1-6416-401B-8CDC-4DF4F0A3A928}" destId="{A61269AE-9D41-45EB-B41D-9524316A8B32}" srcOrd="0" destOrd="0" presId="urn:microsoft.com/office/officeart/2005/8/layout/vList2"/>
    <dgm:cxn modelId="{D626095F-7594-4C5D-A5F1-8126292BDEB0}" srcId="{11272A9A-FADF-493C-AE28-4DED40B27339}" destId="{CBFD8CBB-22EC-49E8-B5B7-10A1046C1F0E}" srcOrd="3" destOrd="0" parTransId="{7C5A2CA4-7070-4D37-9906-6F1A6BC84D4F}" sibTransId="{9A873865-1772-4E69-94AE-0CC78C915435}"/>
    <dgm:cxn modelId="{37843CBC-D168-4821-B72F-5285AAF913CC}" srcId="{CBFD8CBB-22EC-49E8-B5B7-10A1046C1F0E}" destId="{BE2CBEDD-FEA7-4E94-8FDA-634F882716A2}" srcOrd="0" destOrd="0" parTransId="{3FB980B7-F603-48FB-ACE1-453539B25CF6}" sibTransId="{C3AD491F-921E-49F2-9F75-2F7BF99A5651}"/>
    <dgm:cxn modelId="{82F47F08-B795-437F-A256-422F5D7BEA1D}" srcId="{11272A9A-FADF-493C-AE28-4DED40B27339}" destId="{AFCFC12B-C07A-4FAA-8241-A924EB607313}" srcOrd="4" destOrd="0" parTransId="{F2EC37DF-837C-4215-BC85-38D898098020}" sibTransId="{B670C09D-D8E9-40DC-8AD9-4308CE20B735}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5AD1415F-5140-4557-B54D-459BB78521AE}" srcId="{11272A9A-FADF-493C-AE28-4DED40B27339}" destId="{F5E886C6-BD51-4A26-B1F2-7E9BB4DEF43F}" srcOrd="2" destOrd="0" parTransId="{34F2CA0B-B4D6-418C-8948-1EA7228662F2}" sibTransId="{CE51F152-7BF6-4F2B-AD07-79170B220BCC}"/>
    <dgm:cxn modelId="{0C4816EB-563D-4F1D-9D09-DE58D8EFA87B}" type="presOf" srcId="{F5E886C6-BD51-4A26-B1F2-7E9BB4DEF43F}" destId="{230DAF22-42C6-44FA-8B08-E9AF0639F02A}" srcOrd="0" destOrd="0" presId="urn:microsoft.com/office/officeart/2005/8/layout/vList2"/>
    <dgm:cxn modelId="{6912C82F-9621-467C-8B87-8489A1FB2EBC}" type="presOf" srcId="{C8C5BC00-E5C5-48E3-82A1-D94388D6EA56}" destId="{50A8A930-7945-4754-BD83-9E43DEA78E36}" srcOrd="0" destOrd="0" presId="urn:microsoft.com/office/officeart/2005/8/layout/vList2"/>
    <dgm:cxn modelId="{B9A47166-DD86-4338-8824-BEAF3E1D4C7F}" srcId="{11272A9A-FADF-493C-AE28-4DED40B27339}" destId="{C8C5BC00-E5C5-48E3-82A1-D94388D6EA56}" srcOrd="5" destOrd="0" parTransId="{32EEE096-3686-4395-AD00-7A2F22227D37}" sibTransId="{5C7D481A-2242-49DE-AF53-2FF8E6894FE3}"/>
    <dgm:cxn modelId="{37462837-10BC-4B7B-8DB0-F5AE3C495401}" type="presParOf" srcId="{374C9D64-C3A3-48D2-8C23-6D3D37C50407}" destId="{A61269AE-9D41-45EB-B41D-9524316A8B32}" srcOrd="0" destOrd="0" presId="urn:microsoft.com/office/officeart/2005/8/layout/vList2"/>
    <dgm:cxn modelId="{15554C95-A228-4B7F-8270-20DD632F18A5}" type="presParOf" srcId="{374C9D64-C3A3-48D2-8C23-6D3D37C50407}" destId="{95D0C225-7F8D-401E-8A2E-E6CC6E14A470}" srcOrd="1" destOrd="0" presId="urn:microsoft.com/office/officeart/2005/8/layout/vList2"/>
    <dgm:cxn modelId="{2103D8FA-01F0-47F9-8E21-2CABA6FFCBBD}" type="presParOf" srcId="{374C9D64-C3A3-48D2-8C23-6D3D37C50407}" destId="{7177A80B-1A08-464E-8A52-B45A1782D114}" srcOrd="2" destOrd="0" presId="urn:microsoft.com/office/officeart/2005/8/layout/vList2"/>
    <dgm:cxn modelId="{AA4408B9-CE15-48BC-A936-AE37FC0A9816}" type="presParOf" srcId="{374C9D64-C3A3-48D2-8C23-6D3D37C50407}" destId="{756F5CD8-771C-4909-8629-2F76EA618922}" srcOrd="3" destOrd="0" presId="urn:microsoft.com/office/officeart/2005/8/layout/vList2"/>
    <dgm:cxn modelId="{8BE65D87-5421-4997-B58D-97180945A32B}" type="presParOf" srcId="{374C9D64-C3A3-48D2-8C23-6D3D37C50407}" destId="{230DAF22-42C6-44FA-8B08-E9AF0639F02A}" srcOrd="4" destOrd="0" presId="urn:microsoft.com/office/officeart/2005/8/layout/vList2"/>
    <dgm:cxn modelId="{DBF90A94-9FA4-4D84-B17C-F536531A95B6}" type="presParOf" srcId="{374C9D64-C3A3-48D2-8C23-6D3D37C50407}" destId="{9712DE5C-D3D0-4753-9104-CD7FC4A7C6E1}" srcOrd="5" destOrd="0" presId="urn:microsoft.com/office/officeart/2005/8/layout/vList2"/>
    <dgm:cxn modelId="{EBA21C7E-9216-4318-83CE-BECCFC1C83A5}" type="presParOf" srcId="{374C9D64-C3A3-48D2-8C23-6D3D37C50407}" destId="{69FD70AD-97BD-4739-8767-FFA0670B9748}" srcOrd="6" destOrd="0" presId="urn:microsoft.com/office/officeart/2005/8/layout/vList2"/>
    <dgm:cxn modelId="{E1F5CD9B-5CAC-4A51-A22F-2D77F973DABE}" type="presParOf" srcId="{374C9D64-C3A3-48D2-8C23-6D3D37C50407}" destId="{87D5BF6B-3EF0-4539-AE01-5C114D31FF7B}" srcOrd="7" destOrd="0" presId="urn:microsoft.com/office/officeart/2005/8/layout/vList2"/>
    <dgm:cxn modelId="{84118446-4CE2-4277-A105-C3D8F111A21D}" type="presParOf" srcId="{374C9D64-C3A3-48D2-8C23-6D3D37C50407}" destId="{76D360FA-97F1-4487-B187-99194A381FA6}" srcOrd="8" destOrd="0" presId="urn:microsoft.com/office/officeart/2005/8/layout/vList2"/>
    <dgm:cxn modelId="{8ABAA117-E9F5-43A4-8EE1-F072A248A5F4}" type="presParOf" srcId="{374C9D64-C3A3-48D2-8C23-6D3D37C50407}" destId="{3A5E9169-CE41-4A1D-966C-760E09935A8D}" srcOrd="9" destOrd="0" presId="urn:microsoft.com/office/officeart/2005/8/layout/vList2"/>
    <dgm:cxn modelId="{9AC1DE3D-5027-44F3-AA82-4B905BF57F7B}" type="presParOf" srcId="{374C9D64-C3A3-48D2-8C23-6D3D37C50407}" destId="{50A8A930-7945-4754-BD83-9E43DEA78E3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b="1" dirty="0"/>
            <a:t>Munkáltató tájékoztatási kötelezettsége</a:t>
          </a:r>
          <a:r>
            <a:rPr lang="hu-HU" dirty="0"/>
            <a:t> (Mt. 233.§ (1) a), 262. § (2)-(3), 265. § (1))</a:t>
          </a:r>
          <a:endParaRPr lang="en-US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F5E886C6-BD51-4A26-B1F2-7E9BB4DEF43F}">
      <dgm:prSet/>
      <dgm:spPr/>
      <dgm:t>
        <a:bodyPr/>
        <a:lstStyle/>
        <a:p>
          <a:r>
            <a:rPr lang="hu-HU" b="1" dirty="0"/>
            <a:t>Az ÜT informálási kötelezettsége</a:t>
          </a:r>
          <a:r>
            <a:rPr lang="hu-HU" dirty="0"/>
            <a:t> (Mt. 262. § (4))</a:t>
          </a:r>
          <a:endParaRPr lang="en-US" dirty="0"/>
        </a:p>
      </dgm:t>
    </dgm:pt>
    <dgm:pt modelId="{34F2CA0B-B4D6-418C-8948-1EA7228662F2}" type="parTrans" cxnId="{5AD1415F-5140-4557-B54D-459BB78521AE}">
      <dgm:prSet/>
      <dgm:spPr/>
      <dgm:t>
        <a:bodyPr/>
        <a:lstStyle/>
        <a:p>
          <a:endParaRPr lang="en-US"/>
        </a:p>
      </dgm:t>
    </dgm:pt>
    <dgm:pt modelId="{CE51F152-7BF6-4F2B-AD07-79170B220BCC}" type="sibTrans" cxnId="{5AD1415F-5140-4557-B54D-459BB78521AE}">
      <dgm:prSet/>
      <dgm:spPr/>
      <dgm:t>
        <a:bodyPr/>
        <a:lstStyle/>
        <a:p>
          <a:endParaRPr lang="en-US"/>
        </a:p>
      </dgm:t>
    </dgm:pt>
    <dgm:pt modelId="{BE2CBEDD-FEA7-4E94-8FDA-634F882716A2}">
      <dgm:prSet/>
      <dgm:spPr/>
      <dgm:t>
        <a:bodyPr/>
        <a:lstStyle/>
        <a:p>
          <a:r>
            <a:rPr lang="hu-HU" b="1" dirty="0"/>
            <a:t>Véleményezési jog</a:t>
          </a:r>
          <a:r>
            <a:rPr lang="hu-HU" dirty="0"/>
            <a:t> (Mt. 264. §)</a:t>
          </a:r>
          <a:endParaRPr lang="en-US" dirty="0"/>
        </a:p>
      </dgm:t>
    </dgm:pt>
    <dgm:pt modelId="{3FB980B7-F603-48FB-ACE1-453539B25CF6}" type="parTrans" cxnId="{37843CBC-D168-4821-B72F-5285AAF913CC}">
      <dgm:prSet/>
      <dgm:spPr/>
      <dgm:t>
        <a:bodyPr/>
        <a:lstStyle/>
        <a:p>
          <a:endParaRPr lang="en-US"/>
        </a:p>
      </dgm:t>
    </dgm:pt>
    <dgm:pt modelId="{C3AD491F-921E-49F2-9F75-2F7BF99A5651}" type="sibTrans" cxnId="{37843CBC-D168-4821-B72F-5285AAF913CC}">
      <dgm:prSet/>
      <dgm:spPr/>
      <dgm:t>
        <a:bodyPr/>
        <a:lstStyle/>
        <a:p>
          <a:endParaRPr lang="en-US"/>
        </a:p>
      </dgm:t>
    </dgm:pt>
    <dgm:pt modelId="{C3C449BB-E33B-4C17-8136-7D922165787A}">
      <dgm:prSet/>
      <dgm:spPr/>
      <dgm:t>
        <a:bodyPr/>
        <a:lstStyle/>
        <a:p>
          <a:r>
            <a:rPr lang="hu-HU" b="1" dirty="0"/>
            <a:t>Konzultáció kérése</a:t>
          </a:r>
          <a:r>
            <a:rPr lang="hu-HU" dirty="0"/>
            <a:t> (Mt. 233. § (2), 262. § (2))</a:t>
          </a:r>
          <a:endParaRPr lang="en-US" dirty="0"/>
        </a:p>
      </dgm:t>
    </dgm:pt>
    <dgm:pt modelId="{B0F27773-FE0B-4A18-9478-36F591FD2C37}" type="parTrans" cxnId="{C02E9F68-540E-4A1A-800C-4155FD167893}">
      <dgm:prSet/>
      <dgm:spPr/>
      <dgm:t>
        <a:bodyPr/>
        <a:lstStyle/>
        <a:p>
          <a:endParaRPr lang="en-US"/>
        </a:p>
      </dgm:t>
    </dgm:pt>
    <dgm:pt modelId="{EF2F592F-B219-4A00-A045-1907E5B03E6D}" type="sibTrans" cxnId="{C02E9F68-540E-4A1A-800C-4155FD167893}">
      <dgm:prSet/>
      <dgm:spPr/>
      <dgm:t>
        <a:bodyPr/>
        <a:lstStyle/>
        <a:p>
          <a:endParaRPr lang="en-US"/>
        </a:p>
      </dgm:t>
    </dgm:pt>
    <dgm:pt modelId="{2DF4411A-5840-4BB2-94FF-EEEDE3395551}">
      <dgm:prSet/>
      <dgm:spPr/>
      <dgm:t>
        <a:bodyPr/>
        <a:lstStyle/>
        <a:p>
          <a:r>
            <a:rPr lang="hu-HU" b="1" dirty="0" err="1"/>
            <a:t>Együttdöntési</a:t>
          </a:r>
          <a:r>
            <a:rPr lang="hu-HU" b="1" dirty="0"/>
            <a:t> jog</a:t>
          </a:r>
          <a:r>
            <a:rPr lang="hu-HU" dirty="0"/>
            <a:t> (Mt. 263. §)</a:t>
          </a:r>
          <a:endParaRPr lang="en-US" dirty="0"/>
        </a:p>
      </dgm:t>
    </dgm:pt>
    <dgm:pt modelId="{D7C3594C-AEC2-4370-94DB-22B10E939CCA}" type="parTrans" cxnId="{0B1E60F1-538E-4D7D-9889-269C241555D8}">
      <dgm:prSet/>
      <dgm:spPr/>
      <dgm:t>
        <a:bodyPr/>
        <a:lstStyle/>
        <a:p>
          <a:endParaRPr lang="hu-HU"/>
        </a:p>
      </dgm:t>
    </dgm:pt>
    <dgm:pt modelId="{D3E7D502-DA48-40D7-86F6-8C0DD345B333}" type="sibTrans" cxnId="{0B1E60F1-538E-4D7D-9889-269C241555D8}">
      <dgm:prSet/>
      <dgm:spPr/>
      <dgm:t>
        <a:bodyPr/>
        <a:lstStyle/>
        <a:p>
          <a:endParaRPr lang="hu-HU"/>
        </a:p>
      </dgm:t>
    </dgm:pt>
    <dgm:pt modelId="{104DFD51-2269-41BC-A91C-9C7823CB35D5}">
      <dgm:prSet/>
      <dgm:spPr/>
      <dgm:t>
        <a:bodyPr/>
        <a:lstStyle/>
        <a:p>
          <a:r>
            <a:rPr lang="hu-HU" b="1" dirty="0"/>
            <a:t>Ellenőrzéshez való jog</a:t>
          </a:r>
          <a:r>
            <a:rPr lang="hu-HU" dirty="0"/>
            <a:t> ((Mt. 262. § (1))</a:t>
          </a:r>
          <a:endParaRPr lang="en-US" dirty="0"/>
        </a:p>
      </dgm:t>
    </dgm:pt>
    <dgm:pt modelId="{1062925A-7FCB-4192-920B-C43DBB7562A1}" type="parTrans" cxnId="{4D9328AD-6C32-4509-AD9A-0A7E2E516CF1}">
      <dgm:prSet/>
      <dgm:spPr/>
      <dgm:t>
        <a:bodyPr/>
        <a:lstStyle/>
        <a:p>
          <a:endParaRPr lang="hu-HU"/>
        </a:p>
      </dgm:t>
    </dgm:pt>
    <dgm:pt modelId="{73B72CA2-E7E1-42CD-8807-837D992D360B}" type="sibTrans" cxnId="{4D9328AD-6C32-4509-AD9A-0A7E2E516CF1}">
      <dgm:prSet/>
      <dgm:spPr/>
      <dgm:t>
        <a:bodyPr/>
        <a:lstStyle/>
        <a:p>
          <a:endParaRPr lang="hu-HU"/>
        </a:p>
      </dgm:t>
    </dgm:pt>
    <dgm:pt modelId="{2298D427-0C2D-4EE5-ACF6-352F4124B78B}">
      <dgm:prSet/>
      <dgm:spPr/>
      <dgm:t>
        <a:bodyPr/>
        <a:lstStyle/>
        <a:p>
          <a:r>
            <a:rPr lang="hu-HU" b="1" dirty="0"/>
            <a:t>Az ÜT elnökének és tagjainak járó kedvezmények, védettség (Mt. 260. §)</a:t>
          </a:r>
          <a:endParaRPr lang="en-US" dirty="0"/>
        </a:p>
      </dgm:t>
    </dgm:pt>
    <dgm:pt modelId="{9F46AACB-A582-436B-A56B-3616B0663D88}" type="parTrans" cxnId="{AF787C49-BD0C-4A87-A8AF-20E0D3400BB1}">
      <dgm:prSet/>
      <dgm:spPr/>
      <dgm:t>
        <a:bodyPr/>
        <a:lstStyle/>
        <a:p>
          <a:endParaRPr lang="hu-HU"/>
        </a:p>
      </dgm:t>
    </dgm:pt>
    <dgm:pt modelId="{2965787F-CF5B-4E0A-9593-C5ABB85578B1}" type="sibTrans" cxnId="{AF787C49-BD0C-4A87-A8AF-20E0D3400BB1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D0C225-7F8D-401E-8A2E-E6CC6E14A470}" type="pres">
      <dgm:prSet presAssocID="{843BA7DD-69D8-424E-9E94-376F8AF83B67}" presName="spacer" presStyleCnt="0"/>
      <dgm:spPr/>
    </dgm:pt>
    <dgm:pt modelId="{230DAF22-42C6-44FA-8B08-E9AF0639F02A}" type="pres">
      <dgm:prSet presAssocID="{F5E886C6-BD51-4A26-B1F2-7E9BB4DEF43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12DE5C-D3D0-4753-9104-CD7FC4A7C6E1}" type="pres">
      <dgm:prSet presAssocID="{CE51F152-7BF6-4F2B-AD07-79170B220BCC}" presName="spacer" presStyleCnt="0"/>
      <dgm:spPr/>
    </dgm:pt>
    <dgm:pt modelId="{E8D8D651-9F8C-4F08-8230-76D6B1D4A850}" type="pres">
      <dgm:prSet presAssocID="{BE2CBEDD-FEA7-4E94-8FDA-634F882716A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E81508-DA09-4938-934A-F0F46BBF26C3}" type="pres">
      <dgm:prSet presAssocID="{C3AD491F-921E-49F2-9F75-2F7BF99A5651}" presName="spacer" presStyleCnt="0"/>
      <dgm:spPr/>
    </dgm:pt>
    <dgm:pt modelId="{21B28A30-C47E-4D1D-A023-FD6FC16B5AFE}" type="pres">
      <dgm:prSet presAssocID="{C3C449BB-E33B-4C17-8136-7D922165787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D3085-D77A-445D-B4E2-5A0BB787FDF7}" type="pres">
      <dgm:prSet presAssocID="{EF2F592F-B219-4A00-A045-1907E5B03E6D}" presName="spacer" presStyleCnt="0"/>
      <dgm:spPr/>
    </dgm:pt>
    <dgm:pt modelId="{61984F92-E834-4D1A-8968-7C2843C5F947}" type="pres">
      <dgm:prSet presAssocID="{2DF4411A-5840-4BB2-94FF-EEEDE339555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309079-2E04-4A67-BFE7-B283322194F5}" type="pres">
      <dgm:prSet presAssocID="{D3E7D502-DA48-40D7-86F6-8C0DD345B333}" presName="spacer" presStyleCnt="0"/>
      <dgm:spPr/>
    </dgm:pt>
    <dgm:pt modelId="{B7BFBC63-F969-4F34-8DA3-FDCFD1D55745}" type="pres">
      <dgm:prSet presAssocID="{104DFD51-2269-41BC-A91C-9C7823CB35D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C6B1B1-5508-4FAE-9864-8BB7696EE9B6}" type="pres">
      <dgm:prSet presAssocID="{73B72CA2-E7E1-42CD-8807-837D992D360B}" presName="spacer" presStyleCnt="0"/>
      <dgm:spPr/>
    </dgm:pt>
    <dgm:pt modelId="{8A144FA0-3964-4AE2-9BE6-311E2D762802}" type="pres">
      <dgm:prSet presAssocID="{2298D427-0C2D-4EE5-ACF6-352F4124B78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4D9328AD-6C32-4509-AD9A-0A7E2E516CF1}" srcId="{11272A9A-FADF-493C-AE28-4DED40B27339}" destId="{104DFD51-2269-41BC-A91C-9C7823CB35D5}" srcOrd="5" destOrd="0" parTransId="{1062925A-7FCB-4192-920B-C43DBB7562A1}" sibTransId="{73B72CA2-E7E1-42CD-8807-837D992D360B}"/>
    <dgm:cxn modelId="{5AD1415F-5140-4557-B54D-459BB78521AE}" srcId="{11272A9A-FADF-493C-AE28-4DED40B27339}" destId="{F5E886C6-BD51-4A26-B1F2-7E9BB4DEF43F}" srcOrd="1" destOrd="0" parTransId="{34F2CA0B-B4D6-418C-8948-1EA7228662F2}" sibTransId="{CE51F152-7BF6-4F2B-AD07-79170B220BCC}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5B86873D-95F8-404C-9170-3EBE42A8AC15}" type="presOf" srcId="{F5E886C6-BD51-4A26-B1F2-7E9BB4DEF43F}" destId="{230DAF22-42C6-44FA-8B08-E9AF0639F02A}" srcOrd="0" destOrd="0" presId="urn:microsoft.com/office/officeart/2005/8/layout/vList2"/>
    <dgm:cxn modelId="{C02E9F68-540E-4A1A-800C-4155FD167893}" srcId="{11272A9A-FADF-493C-AE28-4DED40B27339}" destId="{C3C449BB-E33B-4C17-8136-7D922165787A}" srcOrd="3" destOrd="0" parTransId="{B0F27773-FE0B-4A18-9478-36F591FD2C37}" sibTransId="{EF2F592F-B219-4A00-A045-1907E5B03E6D}"/>
    <dgm:cxn modelId="{9F5864CC-BF14-42FC-A190-D4D4A62B8F86}" type="presOf" srcId="{104DFD51-2269-41BC-A91C-9C7823CB35D5}" destId="{B7BFBC63-F969-4F34-8DA3-FDCFD1D55745}" srcOrd="0" destOrd="0" presId="urn:microsoft.com/office/officeart/2005/8/layout/vList2"/>
    <dgm:cxn modelId="{7AE9E789-399B-49BC-BA68-C92F15BA3945}" type="presOf" srcId="{BE2CBEDD-FEA7-4E94-8FDA-634F882716A2}" destId="{E8D8D651-9F8C-4F08-8230-76D6B1D4A850}" srcOrd="0" destOrd="0" presId="urn:microsoft.com/office/officeart/2005/8/layout/vList2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37843CBC-D168-4821-B72F-5285AAF913CC}" srcId="{11272A9A-FADF-493C-AE28-4DED40B27339}" destId="{BE2CBEDD-FEA7-4E94-8FDA-634F882716A2}" srcOrd="2" destOrd="0" parTransId="{3FB980B7-F603-48FB-ACE1-453539B25CF6}" sibTransId="{C3AD491F-921E-49F2-9F75-2F7BF99A5651}"/>
    <dgm:cxn modelId="{AF787C49-BD0C-4A87-A8AF-20E0D3400BB1}" srcId="{11272A9A-FADF-493C-AE28-4DED40B27339}" destId="{2298D427-0C2D-4EE5-ACF6-352F4124B78B}" srcOrd="6" destOrd="0" parTransId="{9F46AACB-A582-436B-A56B-3616B0663D88}" sibTransId="{2965787F-CF5B-4E0A-9593-C5ABB85578B1}"/>
    <dgm:cxn modelId="{0B1E60F1-538E-4D7D-9889-269C241555D8}" srcId="{11272A9A-FADF-493C-AE28-4DED40B27339}" destId="{2DF4411A-5840-4BB2-94FF-EEEDE3395551}" srcOrd="4" destOrd="0" parTransId="{D7C3594C-AEC2-4370-94DB-22B10E939CCA}" sibTransId="{D3E7D502-DA48-40D7-86F6-8C0DD345B333}"/>
    <dgm:cxn modelId="{825DEE43-EE76-49FC-BCF0-DFA946FDBDD3}" type="presOf" srcId="{2DF4411A-5840-4BB2-94FF-EEEDE3395551}" destId="{61984F92-E834-4D1A-8968-7C2843C5F947}" srcOrd="0" destOrd="0" presId="urn:microsoft.com/office/officeart/2005/8/layout/vList2"/>
    <dgm:cxn modelId="{7AADC9FC-B78D-4397-B115-2DE36B1BCBD4}" type="presOf" srcId="{C3C449BB-E33B-4C17-8136-7D922165787A}" destId="{21B28A30-C47E-4D1D-A023-FD6FC16B5AFE}" srcOrd="0" destOrd="0" presId="urn:microsoft.com/office/officeart/2005/8/layout/vList2"/>
    <dgm:cxn modelId="{6DDF9877-ADF8-413A-92ED-1319C769E176}" type="presOf" srcId="{2298D427-0C2D-4EE5-ACF6-352F4124B78B}" destId="{8A144FA0-3964-4AE2-9BE6-311E2D762802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FB6BBBEE-2FC5-4CF7-80F2-9BD8C013B963}" type="presParOf" srcId="{374C9D64-C3A3-48D2-8C23-6D3D37C50407}" destId="{95D0C225-7F8D-401E-8A2E-E6CC6E14A470}" srcOrd="1" destOrd="0" presId="urn:microsoft.com/office/officeart/2005/8/layout/vList2"/>
    <dgm:cxn modelId="{02C85D20-CC0F-4342-AEBF-CF4753293D9D}" type="presParOf" srcId="{374C9D64-C3A3-48D2-8C23-6D3D37C50407}" destId="{230DAF22-42C6-44FA-8B08-E9AF0639F02A}" srcOrd="2" destOrd="0" presId="urn:microsoft.com/office/officeart/2005/8/layout/vList2"/>
    <dgm:cxn modelId="{BD7BB4FD-9DDA-4425-B2B5-4279F490DE62}" type="presParOf" srcId="{374C9D64-C3A3-48D2-8C23-6D3D37C50407}" destId="{9712DE5C-D3D0-4753-9104-CD7FC4A7C6E1}" srcOrd="3" destOrd="0" presId="urn:microsoft.com/office/officeart/2005/8/layout/vList2"/>
    <dgm:cxn modelId="{2743BA96-FDF6-483D-A85F-29B5A304E2B4}" type="presParOf" srcId="{374C9D64-C3A3-48D2-8C23-6D3D37C50407}" destId="{E8D8D651-9F8C-4F08-8230-76D6B1D4A850}" srcOrd="4" destOrd="0" presId="urn:microsoft.com/office/officeart/2005/8/layout/vList2"/>
    <dgm:cxn modelId="{060BF5A6-AAC7-4C7B-97A3-3D3A048706FC}" type="presParOf" srcId="{374C9D64-C3A3-48D2-8C23-6D3D37C50407}" destId="{3CE81508-DA09-4938-934A-F0F46BBF26C3}" srcOrd="5" destOrd="0" presId="urn:microsoft.com/office/officeart/2005/8/layout/vList2"/>
    <dgm:cxn modelId="{5D10D6D4-C5EA-4B61-92F7-0EADDFC9E2BB}" type="presParOf" srcId="{374C9D64-C3A3-48D2-8C23-6D3D37C50407}" destId="{21B28A30-C47E-4D1D-A023-FD6FC16B5AFE}" srcOrd="6" destOrd="0" presId="urn:microsoft.com/office/officeart/2005/8/layout/vList2"/>
    <dgm:cxn modelId="{80EA8D2D-8FC5-4D83-8B94-760DF36145DE}" type="presParOf" srcId="{374C9D64-C3A3-48D2-8C23-6D3D37C50407}" destId="{F07D3085-D77A-445D-B4E2-5A0BB787FDF7}" srcOrd="7" destOrd="0" presId="urn:microsoft.com/office/officeart/2005/8/layout/vList2"/>
    <dgm:cxn modelId="{AFA5ADB1-8600-4A03-9208-0F4E8DD034D4}" type="presParOf" srcId="{374C9D64-C3A3-48D2-8C23-6D3D37C50407}" destId="{61984F92-E834-4D1A-8968-7C2843C5F947}" srcOrd="8" destOrd="0" presId="urn:microsoft.com/office/officeart/2005/8/layout/vList2"/>
    <dgm:cxn modelId="{5CC5F1B4-071C-475C-81FD-4BA88D4E5E1B}" type="presParOf" srcId="{374C9D64-C3A3-48D2-8C23-6D3D37C50407}" destId="{0A309079-2E04-4A67-BFE7-B283322194F5}" srcOrd="9" destOrd="0" presId="urn:microsoft.com/office/officeart/2005/8/layout/vList2"/>
    <dgm:cxn modelId="{E7D9F50C-EBC6-4FBB-95E3-AB241F2CE674}" type="presParOf" srcId="{374C9D64-C3A3-48D2-8C23-6D3D37C50407}" destId="{B7BFBC63-F969-4F34-8DA3-FDCFD1D55745}" srcOrd="10" destOrd="0" presId="urn:microsoft.com/office/officeart/2005/8/layout/vList2"/>
    <dgm:cxn modelId="{4D5E4320-8E68-43BC-B26F-B6F5692C1D78}" type="presParOf" srcId="{374C9D64-C3A3-48D2-8C23-6D3D37C50407}" destId="{18C6B1B1-5508-4FAE-9864-8BB7696EE9B6}" srcOrd="11" destOrd="0" presId="urn:microsoft.com/office/officeart/2005/8/layout/vList2"/>
    <dgm:cxn modelId="{6D7D9597-C1F2-48EA-992A-A477D25B0C69}" type="presParOf" srcId="{374C9D64-C3A3-48D2-8C23-6D3D37C50407}" destId="{8A144FA0-3964-4AE2-9BE6-311E2D76280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dirty="0"/>
            <a:t>Titoktartási kötelezettség, adatvédelem (Mt. 234. §)</a:t>
          </a:r>
          <a:endParaRPr lang="en-US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F5E886C6-BD51-4A26-B1F2-7E9BB4DEF43F}">
      <dgm:prSet/>
      <dgm:spPr/>
      <dgm:t>
        <a:bodyPr/>
        <a:lstStyle/>
        <a:p>
          <a:r>
            <a:rPr lang="hu-HU" b="1" dirty="0"/>
            <a:t>ÜT magatartása sztrájk esetén (Mt. 266. §)</a:t>
          </a:r>
          <a:endParaRPr lang="en-US" dirty="0"/>
        </a:p>
      </dgm:t>
    </dgm:pt>
    <dgm:pt modelId="{34F2CA0B-B4D6-418C-8948-1EA7228662F2}" type="parTrans" cxnId="{5AD1415F-5140-4557-B54D-459BB78521AE}">
      <dgm:prSet/>
      <dgm:spPr/>
      <dgm:t>
        <a:bodyPr/>
        <a:lstStyle/>
        <a:p>
          <a:endParaRPr lang="en-US"/>
        </a:p>
      </dgm:t>
    </dgm:pt>
    <dgm:pt modelId="{CE51F152-7BF6-4F2B-AD07-79170B220BCC}" type="sibTrans" cxnId="{5AD1415F-5140-4557-B54D-459BB78521AE}">
      <dgm:prSet/>
      <dgm:spPr/>
      <dgm:t>
        <a:bodyPr/>
        <a:lstStyle/>
        <a:p>
          <a:endParaRPr lang="en-US"/>
        </a:p>
      </dgm:t>
    </dgm:pt>
    <dgm:pt modelId="{3E20A82F-225F-40D0-B96C-6E534B69A50D}">
      <dgm:prSet/>
      <dgm:spPr/>
      <dgm:t>
        <a:bodyPr/>
        <a:lstStyle/>
        <a:p>
          <a:r>
            <a:rPr lang="hu-HU" b="0" dirty="0"/>
            <a:t>A munkáltató nem köteles tájékoztatást adni vagy konzultációt folytatni, ha ez olyan tény, információ, megoldás vagy adat nyilvánosságra kerülésével járhat, amely a munkáltató jogos gazdasági érdekeit vagy működését veszélyeztetné.</a:t>
          </a:r>
          <a:endParaRPr lang="en-US" b="0" dirty="0"/>
        </a:p>
      </dgm:t>
    </dgm:pt>
    <dgm:pt modelId="{EB329D28-DD7C-4E75-9F37-087F5EAE8DB9}" type="parTrans" cxnId="{753DF0D2-EEB6-419D-B31B-B3EF4ACC8B79}">
      <dgm:prSet/>
      <dgm:spPr/>
    </dgm:pt>
    <dgm:pt modelId="{4AB52A54-394B-4613-A950-3AEDE1C660A9}" type="sibTrans" cxnId="{753DF0D2-EEB6-419D-B31B-B3EF4ACC8B79}">
      <dgm:prSet/>
      <dgm:spPr/>
    </dgm:pt>
    <dgm:pt modelId="{CCA92718-8054-4929-AE03-1EE4E90328BD}">
      <dgm:prSet/>
      <dgm:spPr/>
      <dgm:t>
        <a:bodyPr/>
        <a:lstStyle/>
        <a:p>
          <a:r>
            <a:rPr lang="hu-HU" b="0" dirty="0"/>
            <a:t>Üzleti titok védelme</a:t>
          </a:r>
          <a:endParaRPr lang="en-US" b="0" dirty="0"/>
        </a:p>
      </dgm:t>
    </dgm:pt>
    <dgm:pt modelId="{B8928CF5-D4E5-4AE9-9553-5BB03299ABD2}" type="parTrans" cxnId="{47D781FF-EFEA-4B41-8CBE-416D86B402AE}">
      <dgm:prSet/>
      <dgm:spPr/>
    </dgm:pt>
    <dgm:pt modelId="{9E8975B9-AB84-47FC-866D-3A8E5CE95C38}" type="sibTrans" cxnId="{47D781FF-EFEA-4B41-8CBE-416D86B402AE}">
      <dgm:prSet/>
      <dgm:spPr/>
    </dgm:pt>
    <dgm:pt modelId="{0B9F1CA8-6CB1-445C-9841-1D702985C351}">
      <dgm:prSet/>
      <dgm:spPr/>
      <dgm:t>
        <a:bodyPr/>
        <a:lstStyle/>
        <a:p>
          <a:r>
            <a:rPr lang="hu-HU" dirty="0"/>
            <a:t>Pártatlan magatartás</a:t>
          </a:r>
          <a:endParaRPr lang="en-US" dirty="0"/>
        </a:p>
      </dgm:t>
    </dgm:pt>
    <dgm:pt modelId="{28F3479F-F44F-4AC0-A6E7-802545A2AD02}" type="parTrans" cxnId="{3BFE6262-2950-49EC-8825-0A3C66976DFF}">
      <dgm:prSet/>
      <dgm:spPr/>
    </dgm:pt>
    <dgm:pt modelId="{6DBC7ED0-FD64-49A5-A3C5-AE62C8E16C66}" type="sibTrans" cxnId="{3BFE6262-2950-49EC-8825-0A3C66976DFF}">
      <dgm:prSet/>
      <dgm:spPr/>
    </dgm:pt>
    <dgm:pt modelId="{BF4A9B3F-E563-4D3D-8E3D-53008443BD7A}">
      <dgm:prSet/>
      <dgm:spPr/>
      <dgm:t>
        <a:bodyPr/>
        <a:lstStyle/>
        <a:p>
          <a:r>
            <a:rPr lang="hu-HU" dirty="0"/>
            <a:t>Sztrájk szervezésének, támogatásának tilalma</a:t>
          </a:r>
          <a:endParaRPr lang="en-US" dirty="0"/>
        </a:p>
      </dgm:t>
    </dgm:pt>
    <dgm:pt modelId="{BBE7BFF4-F276-4706-894E-0C83EAADA575}" type="parTrans" cxnId="{F7692937-CC8E-4CBD-A290-AC5FAEC66708}">
      <dgm:prSet/>
      <dgm:spPr/>
    </dgm:pt>
    <dgm:pt modelId="{5659397D-0543-43D3-A06A-1492BD9F9E6B}" type="sibTrans" cxnId="{F7692937-CC8E-4CBD-A290-AC5FAEC66708}">
      <dgm:prSet/>
      <dgm:spPr/>
    </dgm:pt>
    <dgm:pt modelId="{C8F79D0D-64E2-401F-A86F-C8487BC7E86D}">
      <dgm:prSet/>
      <dgm:spPr/>
      <dgm:t>
        <a:bodyPr/>
        <a:lstStyle/>
        <a:p>
          <a:r>
            <a:rPr lang="hu-HU" dirty="0"/>
            <a:t>Sztrájk akadályozásának tilalma</a:t>
          </a:r>
          <a:endParaRPr lang="en-US" dirty="0"/>
        </a:p>
      </dgm:t>
    </dgm:pt>
    <dgm:pt modelId="{EE19B632-0AC4-4946-8061-923A1B59193B}" type="parTrans" cxnId="{2FBBFA7C-9FC0-41E2-B388-2D22244F0581}">
      <dgm:prSet/>
      <dgm:spPr/>
    </dgm:pt>
    <dgm:pt modelId="{3E7F8D81-8ED6-4ADE-89CE-07A533562529}" type="sibTrans" cxnId="{2FBBFA7C-9FC0-41E2-B388-2D22244F0581}">
      <dgm:prSet/>
      <dgm:spPr/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B2D35D-D753-4828-A8C3-94E61B26E9A9}" type="pres">
      <dgm:prSet presAssocID="{B8A217B1-6416-401B-8CDC-4DF4F0A3A92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0DAF22-42C6-44FA-8B08-E9AF0639F02A}" type="pres">
      <dgm:prSet presAssocID="{F5E886C6-BD51-4A26-B1F2-7E9BB4DEF4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ACE08A-5CA6-4B5F-950C-71EF3625A222}" type="pres">
      <dgm:prSet presAssocID="{F5E886C6-BD51-4A26-B1F2-7E9BB4DEF43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B86873D-95F8-404C-9170-3EBE42A8AC15}" type="presOf" srcId="{F5E886C6-BD51-4A26-B1F2-7E9BB4DEF43F}" destId="{230DAF22-42C6-44FA-8B08-E9AF0639F02A}" srcOrd="0" destOrd="0" presId="urn:microsoft.com/office/officeart/2005/8/layout/vList2"/>
    <dgm:cxn modelId="{E51C49A3-710A-4CFD-9C19-D653459CEA20}" type="presOf" srcId="{C8F79D0D-64E2-401F-A86F-C8487BC7E86D}" destId="{36ACE08A-5CA6-4B5F-950C-71EF3625A222}" srcOrd="0" destOrd="2" presId="urn:microsoft.com/office/officeart/2005/8/layout/vList2"/>
    <dgm:cxn modelId="{3BFE6262-2950-49EC-8825-0A3C66976DFF}" srcId="{F5E886C6-BD51-4A26-B1F2-7E9BB4DEF43F}" destId="{0B9F1CA8-6CB1-445C-9841-1D702985C351}" srcOrd="0" destOrd="0" parTransId="{28F3479F-F44F-4AC0-A6E7-802545A2AD02}" sibTransId="{6DBC7ED0-FD64-49A5-A3C5-AE62C8E16C66}"/>
    <dgm:cxn modelId="{753DF0D2-EEB6-419D-B31B-B3EF4ACC8B79}" srcId="{B8A217B1-6416-401B-8CDC-4DF4F0A3A928}" destId="{3E20A82F-225F-40D0-B96C-6E534B69A50D}" srcOrd="0" destOrd="0" parTransId="{EB329D28-DD7C-4E75-9F37-087F5EAE8DB9}" sibTransId="{4AB52A54-394B-4613-A950-3AEDE1C660A9}"/>
    <dgm:cxn modelId="{CE27BFDA-4572-4A78-8C39-96D0CB3FA267}" type="presOf" srcId="{3E20A82F-225F-40D0-B96C-6E534B69A50D}" destId="{01B2D35D-D753-4828-A8C3-94E61B26E9A9}" srcOrd="0" destOrd="0" presId="urn:microsoft.com/office/officeart/2005/8/layout/vList2"/>
    <dgm:cxn modelId="{5AD1415F-5140-4557-B54D-459BB78521AE}" srcId="{11272A9A-FADF-493C-AE28-4DED40B27339}" destId="{F5E886C6-BD51-4A26-B1F2-7E9BB4DEF43F}" srcOrd="1" destOrd="0" parTransId="{34F2CA0B-B4D6-418C-8948-1EA7228662F2}" sibTransId="{CE51F152-7BF6-4F2B-AD07-79170B220BCC}"/>
    <dgm:cxn modelId="{66603E3A-8077-493D-9CF0-5D57AADF8A43}" type="presOf" srcId="{0B9F1CA8-6CB1-445C-9841-1D702985C351}" destId="{36ACE08A-5CA6-4B5F-950C-71EF3625A222}" srcOrd="0" destOrd="0" presId="urn:microsoft.com/office/officeart/2005/8/layout/vList2"/>
    <dgm:cxn modelId="{AB84D630-6131-4948-B1C6-54C48D9D147D}" type="presOf" srcId="{BF4A9B3F-E563-4D3D-8E3D-53008443BD7A}" destId="{36ACE08A-5CA6-4B5F-950C-71EF3625A222}" srcOrd="0" destOrd="1" presId="urn:microsoft.com/office/officeart/2005/8/layout/vList2"/>
    <dgm:cxn modelId="{F7692937-CC8E-4CBD-A290-AC5FAEC66708}" srcId="{F5E886C6-BD51-4A26-B1F2-7E9BB4DEF43F}" destId="{BF4A9B3F-E563-4D3D-8E3D-53008443BD7A}" srcOrd="1" destOrd="0" parTransId="{BBE7BFF4-F276-4706-894E-0C83EAADA575}" sibTransId="{5659397D-0543-43D3-A06A-1492BD9F9E6B}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625BFEA0-93D1-440D-B61E-B3D43F97E1E1}" type="presOf" srcId="{CCA92718-8054-4929-AE03-1EE4E90328BD}" destId="{01B2D35D-D753-4828-A8C3-94E61B26E9A9}" srcOrd="0" destOrd="1" presId="urn:microsoft.com/office/officeart/2005/8/layout/vList2"/>
    <dgm:cxn modelId="{2FBBFA7C-9FC0-41E2-B388-2D22244F0581}" srcId="{F5E886C6-BD51-4A26-B1F2-7E9BB4DEF43F}" destId="{C8F79D0D-64E2-401F-A86F-C8487BC7E86D}" srcOrd="2" destOrd="0" parTransId="{EE19B632-0AC4-4946-8061-923A1B59193B}" sibTransId="{3E7F8D81-8ED6-4ADE-89CE-07A533562529}"/>
    <dgm:cxn modelId="{47D781FF-EFEA-4B41-8CBE-416D86B402AE}" srcId="{B8A217B1-6416-401B-8CDC-4DF4F0A3A928}" destId="{CCA92718-8054-4929-AE03-1EE4E90328BD}" srcOrd="1" destOrd="0" parTransId="{B8928CF5-D4E5-4AE9-9553-5BB03299ABD2}" sibTransId="{9E8975B9-AB84-47FC-866D-3A8E5CE95C38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1F87F77B-AA91-42E4-837A-A94A565C83E2}" type="presParOf" srcId="{374C9D64-C3A3-48D2-8C23-6D3D37C50407}" destId="{01B2D35D-D753-4828-A8C3-94E61B26E9A9}" srcOrd="1" destOrd="0" presId="urn:microsoft.com/office/officeart/2005/8/layout/vList2"/>
    <dgm:cxn modelId="{02C85D20-CC0F-4342-AEBF-CF4753293D9D}" type="presParOf" srcId="{374C9D64-C3A3-48D2-8C23-6D3D37C50407}" destId="{230DAF22-42C6-44FA-8B08-E9AF0639F02A}" srcOrd="2" destOrd="0" presId="urn:microsoft.com/office/officeart/2005/8/layout/vList2"/>
    <dgm:cxn modelId="{B05A4D0A-6087-4CB4-9B97-A337420884F5}" type="presParOf" srcId="{374C9D64-C3A3-48D2-8C23-6D3D37C50407}" destId="{36ACE08A-5CA6-4B5F-950C-71EF3625A2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dirty="0" smtClean="0"/>
            <a:t>Megalakulása: 2022. március 18.</a:t>
          </a:r>
          <a:endParaRPr lang="en-US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1" custScaleX="66315" custScaleY="16832" custLinFactNeighborX="-14719" custLinFactNeighborY="-50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dirty="0" smtClean="0"/>
            <a:t>Az Alkalmazotti Tanács Elnöke: Dr. </a:t>
          </a:r>
          <a:r>
            <a:rPr lang="hu-HU" dirty="0" err="1" smtClean="0"/>
            <a:t>Saághy</a:t>
          </a:r>
          <a:r>
            <a:rPr lang="hu-HU" dirty="0" smtClean="0"/>
            <a:t> Andrea</a:t>
          </a:r>
          <a:endParaRPr lang="en-US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6349B24C-A54E-4F71-8798-F453484CCBE4}">
      <dgm:prSet/>
      <dgm:spPr/>
      <dgm:t>
        <a:bodyPr/>
        <a:lstStyle/>
        <a:p>
          <a:r>
            <a:rPr lang="hu-HU" b="0" dirty="0" smtClean="0"/>
            <a:t>Az Alkalmazotti Tanács elnökhelyettese: </a:t>
          </a:r>
          <a:r>
            <a:rPr lang="hu-HU" b="0" dirty="0" err="1" smtClean="0"/>
            <a:t>Vinter</a:t>
          </a:r>
          <a:r>
            <a:rPr lang="hu-HU" b="0" dirty="0" smtClean="0"/>
            <a:t> Miklós </a:t>
          </a:r>
          <a:endParaRPr lang="en-US" b="0" dirty="0"/>
        </a:p>
      </dgm:t>
    </dgm:pt>
    <dgm:pt modelId="{07C1FC66-C3FC-4917-98B3-ABC53CDD5D60}" type="parTrans" cxnId="{A8339225-E7AA-4803-BE4E-6CD7BA22C438}">
      <dgm:prSet/>
      <dgm:spPr/>
      <dgm:t>
        <a:bodyPr/>
        <a:lstStyle/>
        <a:p>
          <a:endParaRPr lang="hu-HU"/>
        </a:p>
      </dgm:t>
    </dgm:pt>
    <dgm:pt modelId="{E4FD713F-A1B4-478C-AB7A-2DA90548E76E}" type="sibTrans" cxnId="{A8339225-E7AA-4803-BE4E-6CD7BA22C438}">
      <dgm:prSet/>
      <dgm:spPr/>
      <dgm:t>
        <a:bodyPr/>
        <a:lstStyle/>
        <a:p>
          <a:endParaRPr lang="hu-HU"/>
        </a:p>
      </dgm:t>
    </dgm:pt>
    <dgm:pt modelId="{DBBC51EF-84E3-4913-AEF4-8EBABFD82425}">
      <dgm:prSet/>
      <dgm:spPr/>
      <dgm:t>
        <a:bodyPr/>
        <a:lstStyle/>
        <a:p>
          <a:r>
            <a:rPr lang="hu-HU" b="0" dirty="0"/>
            <a:t>Az </a:t>
          </a:r>
          <a:r>
            <a:rPr lang="hu-HU" b="0" dirty="0" smtClean="0"/>
            <a:t>Alkalmazotti Tanács nem oktató, kutató szenátusi tagja: Dr. Villányi Kinga</a:t>
          </a:r>
          <a:endParaRPr lang="en-US" b="0" dirty="0"/>
        </a:p>
      </dgm:t>
    </dgm:pt>
    <dgm:pt modelId="{AA3E7055-3F31-4A89-9781-F6BC5FEBA19E}" type="parTrans" cxnId="{6754A45C-2580-4606-B1EA-96D410A0423D}">
      <dgm:prSet/>
      <dgm:spPr/>
      <dgm:t>
        <a:bodyPr/>
        <a:lstStyle/>
        <a:p>
          <a:endParaRPr lang="hu-HU"/>
        </a:p>
      </dgm:t>
    </dgm:pt>
    <dgm:pt modelId="{A45EA981-7202-4A2A-AD24-C8E8D34F6917}" type="sibTrans" cxnId="{6754A45C-2580-4606-B1EA-96D410A0423D}">
      <dgm:prSet/>
      <dgm:spPr/>
      <dgm:t>
        <a:bodyPr/>
        <a:lstStyle/>
        <a:p>
          <a:endParaRPr lang="hu-HU"/>
        </a:p>
      </dgm:t>
    </dgm:pt>
    <dgm:pt modelId="{6C086849-0973-4D53-9CD2-D4EDE0822B3A}">
      <dgm:prSet/>
      <dgm:spPr/>
      <dgm:t>
        <a:bodyPr/>
        <a:lstStyle/>
        <a:p>
          <a:r>
            <a:rPr lang="hu-HU" b="0" dirty="0" smtClean="0"/>
            <a:t>Az Alkalmazotti Tanács tagjai:</a:t>
          </a:r>
        </a:p>
      </dgm:t>
    </dgm:pt>
    <dgm:pt modelId="{24355E6B-E210-4777-B89C-C319B662A8A5}" type="parTrans" cxnId="{E663A630-DBB4-4B95-94B4-13E767265CF3}">
      <dgm:prSet/>
      <dgm:spPr/>
      <dgm:t>
        <a:bodyPr/>
        <a:lstStyle/>
        <a:p>
          <a:endParaRPr lang="hu-HU"/>
        </a:p>
      </dgm:t>
    </dgm:pt>
    <dgm:pt modelId="{E7AE002B-AE44-4099-A86B-967F191B3CCD}" type="sibTrans" cxnId="{E663A630-DBB4-4B95-94B4-13E767265CF3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4" custScaleX="100000" custScaleY="8120" custLinFactY="-58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42E31C-DB53-4782-9F8C-BEB5A307EABC}" type="pres">
      <dgm:prSet presAssocID="{843BA7DD-69D8-424E-9E94-376F8AF83B67}" presName="spacer" presStyleCnt="0"/>
      <dgm:spPr/>
      <dgm:t>
        <a:bodyPr/>
        <a:lstStyle/>
        <a:p>
          <a:endParaRPr lang="hu-HU"/>
        </a:p>
      </dgm:t>
    </dgm:pt>
    <dgm:pt modelId="{E26EB9F5-CFEB-4749-82EB-63D204E32E03}" type="pres">
      <dgm:prSet presAssocID="{6349B24C-A54E-4F71-8798-F453484CCBE4}" presName="parentText" presStyleLbl="node1" presStyleIdx="1" presStyleCnt="4" custScaleX="100000" custScaleY="11892" custLinFactY="-81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22C19A-DF98-42F5-881F-0CD81E979DA9}" type="pres">
      <dgm:prSet presAssocID="{E4FD713F-A1B4-478C-AB7A-2DA90548E76E}" presName="spacer" presStyleCnt="0"/>
      <dgm:spPr/>
    </dgm:pt>
    <dgm:pt modelId="{86B5280F-3E8F-4246-976B-7302FDD70804}" type="pres">
      <dgm:prSet presAssocID="{DBBC51EF-84E3-4913-AEF4-8EBABFD82425}" presName="parentText" presStyleLbl="node1" presStyleIdx="2" presStyleCnt="4" custScaleX="100000" custScaleY="13361" custLinFactY="-104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B66C6DA-2CE8-4205-A671-3C4ABC6E132B}" type="pres">
      <dgm:prSet presAssocID="{A45EA981-7202-4A2A-AD24-C8E8D34F6917}" presName="spacer" presStyleCnt="0"/>
      <dgm:spPr/>
    </dgm:pt>
    <dgm:pt modelId="{89282BF0-D9DF-42D7-B37B-B54327FABE46}" type="pres">
      <dgm:prSet presAssocID="{6C086849-0973-4D53-9CD2-D4EDE0822B3A}" presName="parentText" presStyleLbl="node1" presStyleIdx="3" presStyleCnt="4" custScaleX="100000" custScaleY="8440" custLinFactY="-121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048C3DB-84B8-413C-927C-7AC6B865ED12}" type="presOf" srcId="{6349B24C-A54E-4F71-8798-F453484CCBE4}" destId="{E26EB9F5-CFEB-4749-82EB-63D204E32E03}" srcOrd="0" destOrd="0" presId="urn:microsoft.com/office/officeart/2005/8/layout/vList2"/>
    <dgm:cxn modelId="{6754A45C-2580-4606-B1EA-96D410A0423D}" srcId="{11272A9A-FADF-493C-AE28-4DED40B27339}" destId="{DBBC51EF-84E3-4913-AEF4-8EBABFD82425}" srcOrd="2" destOrd="0" parTransId="{AA3E7055-3F31-4A89-9781-F6BC5FEBA19E}" sibTransId="{A45EA981-7202-4A2A-AD24-C8E8D34F6917}"/>
    <dgm:cxn modelId="{81033971-59DC-4670-9DC5-9FD422C1DB88}" type="presOf" srcId="{6C086849-0973-4D53-9CD2-D4EDE0822B3A}" destId="{89282BF0-D9DF-42D7-B37B-B54327FABE46}" srcOrd="0" destOrd="0" presId="urn:microsoft.com/office/officeart/2005/8/layout/vList2"/>
    <dgm:cxn modelId="{A8339225-E7AA-4803-BE4E-6CD7BA22C438}" srcId="{11272A9A-FADF-493C-AE28-4DED40B27339}" destId="{6349B24C-A54E-4F71-8798-F453484CCBE4}" srcOrd="1" destOrd="0" parTransId="{07C1FC66-C3FC-4917-98B3-ABC53CDD5D60}" sibTransId="{E4FD713F-A1B4-478C-AB7A-2DA90548E76E}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E663A630-DBB4-4B95-94B4-13E767265CF3}" srcId="{11272A9A-FADF-493C-AE28-4DED40B27339}" destId="{6C086849-0973-4D53-9CD2-D4EDE0822B3A}" srcOrd="3" destOrd="0" parTransId="{24355E6B-E210-4777-B89C-C319B662A8A5}" sibTransId="{E7AE002B-AE44-4099-A86B-967F191B3CCD}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C5C5DEEE-9708-4182-AF80-7648647F4273}" type="presOf" srcId="{DBBC51EF-84E3-4913-AEF4-8EBABFD82425}" destId="{86B5280F-3E8F-4246-976B-7302FDD70804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2D0FADA2-AD30-4702-A7A1-BE1B416DDA4B}" type="presParOf" srcId="{374C9D64-C3A3-48D2-8C23-6D3D37C50407}" destId="{D642E31C-DB53-4782-9F8C-BEB5A307EABC}" srcOrd="1" destOrd="0" presId="urn:microsoft.com/office/officeart/2005/8/layout/vList2"/>
    <dgm:cxn modelId="{6D721154-C153-422C-9F03-4DCF93EA57A2}" type="presParOf" srcId="{374C9D64-C3A3-48D2-8C23-6D3D37C50407}" destId="{E26EB9F5-CFEB-4749-82EB-63D204E32E03}" srcOrd="2" destOrd="0" presId="urn:microsoft.com/office/officeart/2005/8/layout/vList2"/>
    <dgm:cxn modelId="{378B70F7-917F-40FE-8445-A71B73B55C2C}" type="presParOf" srcId="{374C9D64-C3A3-48D2-8C23-6D3D37C50407}" destId="{4722C19A-DF98-42F5-881F-0CD81E979DA9}" srcOrd="3" destOrd="0" presId="urn:microsoft.com/office/officeart/2005/8/layout/vList2"/>
    <dgm:cxn modelId="{9858B078-7C15-4B6A-A111-C76E85F938E8}" type="presParOf" srcId="{374C9D64-C3A3-48D2-8C23-6D3D37C50407}" destId="{86B5280F-3E8F-4246-976B-7302FDD70804}" srcOrd="4" destOrd="0" presId="urn:microsoft.com/office/officeart/2005/8/layout/vList2"/>
    <dgm:cxn modelId="{D1EC072B-8FB6-470B-BC90-672C7AF6F158}" type="presParOf" srcId="{374C9D64-C3A3-48D2-8C23-6D3D37C50407}" destId="{CB66C6DA-2CE8-4205-A671-3C4ABC6E132B}" srcOrd="5" destOrd="0" presId="urn:microsoft.com/office/officeart/2005/8/layout/vList2"/>
    <dgm:cxn modelId="{1A01417C-3C8E-4005-86DC-1C8A563FB3F1}" type="presParOf" srcId="{374C9D64-C3A3-48D2-8C23-6D3D37C50407}" destId="{89282BF0-D9DF-42D7-B37B-B54327FABE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20ADC3-5296-40D9-A575-D131808D0030}">
      <dgm:prSet/>
      <dgm:spPr/>
      <dgm:t>
        <a:bodyPr/>
        <a:lstStyle/>
        <a:p>
          <a:r>
            <a:rPr lang="hu-HU" dirty="0"/>
            <a:t>A munkáltató által tervezett és a munkavállalók nagyobb csoportját érintő döntések, szabályzatok, elképzelések, intézkedési tervek véleményezése</a:t>
          </a:r>
          <a:endParaRPr lang="en-US" dirty="0"/>
        </a:p>
      </dgm:t>
    </dgm:pt>
    <dgm:pt modelId="{18D204F2-1399-4616-8675-C6E0C7CFDDCA}" type="parTrans" cxnId="{48E66540-A0D6-4A22-9FCE-FB7AA3C4E5DE}">
      <dgm:prSet/>
      <dgm:spPr/>
      <dgm:t>
        <a:bodyPr/>
        <a:lstStyle/>
        <a:p>
          <a:endParaRPr lang="hu-HU"/>
        </a:p>
      </dgm:t>
    </dgm:pt>
    <dgm:pt modelId="{0572769C-89FD-4887-A107-D6C1CE7F46B8}" type="sibTrans" cxnId="{48E66540-A0D6-4A22-9FCE-FB7AA3C4E5DE}">
      <dgm:prSet/>
      <dgm:spPr/>
      <dgm:t>
        <a:bodyPr/>
        <a:lstStyle/>
        <a:p>
          <a:endParaRPr lang="hu-HU"/>
        </a:p>
      </dgm:t>
    </dgm:pt>
    <dgm:pt modelId="{14EEEF14-D3E7-45DB-B8A6-2BDFB6B50976}">
      <dgm:prSet/>
      <dgm:spPr/>
      <dgm:t>
        <a:bodyPr/>
        <a:lstStyle/>
        <a:p>
          <a:r>
            <a:rPr lang="hu-HU" dirty="0" smtClean="0"/>
            <a:t>Foglalkoztatási Követelményrendszer</a:t>
          </a:r>
          <a:endParaRPr lang="en-US" dirty="0"/>
        </a:p>
      </dgm:t>
    </dgm:pt>
    <dgm:pt modelId="{9F76A27C-A39F-43F2-B5D1-586847012CCF}" type="parTrans" cxnId="{3CC88BF5-C573-4656-8047-A6C085B55BF7}">
      <dgm:prSet/>
      <dgm:spPr/>
      <dgm:t>
        <a:bodyPr/>
        <a:lstStyle/>
        <a:p>
          <a:endParaRPr lang="hu-HU"/>
        </a:p>
      </dgm:t>
    </dgm:pt>
    <dgm:pt modelId="{08D2F12F-C812-49E8-830E-3FE6796B935B}" type="sibTrans" cxnId="{3CC88BF5-C573-4656-8047-A6C085B55BF7}">
      <dgm:prSet/>
      <dgm:spPr/>
      <dgm:t>
        <a:bodyPr/>
        <a:lstStyle/>
        <a:p>
          <a:endParaRPr lang="hu-HU"/>
        </a:p>
      </dgm:t>
    </dgm:pt>
    <dgm:pt modelId="{AA30985B-A622-428A-84F3-A9A4639D4FB0}">
      <dgm:prSet/>
      <dgm:spPr/>
      <dgm:t>
        <a:bodyPr/>
        <a:lstStyle/>
        <a:p>
          <a:r>
            <a:rPr lang="hu-HU" dirty="0" smtClean="0"/>
            <a:t>Teljesítményértékelési Rendszer koncepció és tervezet véleményezése</a:t>
          </a:r>
          <a:endParaRPr lang="en-US" dirty="0"/>
        </a:p>
      </dgm:t>
    </dgm:pt>
    <dgm:pt modelId="{6A3BDDB8-3094-4A59-BA93-EC240A069D91}" type="parTrans" cxnId="{F0FC11BB-2A95-43E4-B623-95757C4DA8EC}">
      <dgm:prSet/>
      <dgm:spPr/>
      <dgm:t>
        <a:bodyPr/>
        <a:lstStyle/>
        <a:p>
          <a:endParaRPr lang="hu-HU"/>
        </a:p>
      </dgm:t>
    </dgm:pt>
    <dgm:pt modelId="{92A0CC73-D062-4A17-AF4F-ABCD5D9B2A16}" type="sibTrans" cxnId="{F0FC11BB-2A95-43E4-B623-95757C4DA8EC}">
      <dgm:prSet/>
      <dgm:spPr/>
      <dgm:t>
        <a:bodyPr/>
        <a:lstStyle/>
        <a:p>
          <a:endParaRPr lang="hu-HU"/>
        </a:p>
      </dgm:t>
    </dgm:pt>
    <dgm:pt modelId="{F40FA381-BB20-49E6-95F1-6EAEE4B52733}">
      <dgm:prSet/>
      <dgm:spPr/>
      <dgm:t>
        <a:bodyPr/>
        <a:lstStyle/>
        <a:p>
          <a:r>
            <a:rPr lang="hu-HU" dirty="0" smtClean="0"/>
            <a:t>Alkalmazotti </a:t>
          </a:r>
          <a:r>
            <a:rPr lang="hu-HU" dirty="0"/>
            <a:t>megállapodás előkészítése</a:t>
          </a:r>
          <a:endParaRPr lang="en-US" dirty="0"/>
        </a:p>
      </dgm:t>
    </dgm:pt>
    <dgm:pt modelId="{2FC17670-6A30-4754-8E37-9FBAFB7080CA}" type="parTrans" cxnId="{0E95B2C2-BAF2-47E0-A683-ACC46EB0F625}">
      <dgm:prSet/>
      <dgm:spPr/>
      <dgm:t>
        <a:bodyPr/>
        <a:lstStyle/>
        <a:p>
          <a:endParaRPr lang="hu-HU"/>
        </a:p>
      </dgm:t>
    </dgm:pt>
    <dgm:pt modelId="{49712007-19DE-475E-808C-5E699B87CE56}" type="sibTrans" cxnId="{0E95B2C2-BAF2-47E0-A683-ACC46EB0F625}">
      <dgm:prSet/>
      <dgm:spPr/>
      <dgm:t>
        <a:bodyPr/>
        <a:lstStyle/>
        <a:p>
          <a:endParaRPr lang="hu-HU"/>
        </a:p>
      </dgm:t>
    </dgm:pt>
    <dgm:pt modelId="{ADE10CD3-DF0B-4730-B676-3117A0BAECF3}">
      <dgm:prSet/>
      <dgm:spPr/>
      <dgm:t>
        <a:bodyPr/>
        <a:lstStyle/>
        <a:p>
          <a:r>
            <a:rPr lang="hu-HU" dirty="0" smtClean="0"/>
            <a:t>Alkalmazotti Tanács </a:t>
          </a:r>
          <a:r>
            <a:rPr lang="hu-HU" dirty="0"/>
            <a:t>kapcsolatrendszerének kialakítása, működtetése</a:t>
          </a:r>
          <a:endParaRPr lang="en-US" dirty="0"/>
        </a:p>
      </dgm:t>
    </dgm:pt>
    <dgm:pt modelId="{02FB3EC7-A13E-44E1-BEB6-5FCFCE76A7A2}" type="parTrans" cxnId="{2E760DF1-3093-4328-B3A5-427B6BB1D9EF}">
      <dgm:prSet/>
      <dgm:spPr/>
      <dgm:t>
        <a:bodyPr/>
        <a:lstStyle/>
        <a:p>
          <a:endParaRPr lang="hu-HU"/>
        </a:p>
      </dgm:t>
    </dgm:pt>
    <dgm:pt modelId="{0CD734CC-AB23-4EAF-A967-AB53CB27C308}" type="sibTrans" cxnId="{2E760DF1-3093-4328-B3A5-427B6BB1D9EF}">
      <dgm:prSet/>
      <dgm:spPr/>
      <dgm:t>
        <a:bodyPr/>
        <a:lstStyle/>
        <a:p>
          <a:endParaRPr lang="hu-HU"/>
        </a:p>
      </dgm:t>
    </dgm:pt>
    <dgm:pt modelId="{F29E5AD7-ED29-43A7-98FC-0FF4F5845B50}">
      <dgm:prSet/>
      <dgm:spPr/>
      <dgm:t>
        <a:bodyPr/>
        <a:lstStyle/>
        <a:p>
          <a:r>
            <a:rPr lang="hu-HU" dirty="0" smtClean="0"/>
            <a:t>Éves munkaterv és költségvetés </a:t>
          </a:r>
          <a:r>
            <a:rPr lang="hu-HU" dirty="0"/>
            <a:t>elkészítése</a:t>
          </a:r>
          <a:endParaRPr lang="en-US" dirty="0"/>
        </a:p>
      </dgm:t>
    </dgm:pt>
    <dgm:pt modelId="{7715E2D1-F9A2-44B2-8C3A-53D76229AEE2}" type="parTrans" cxnId="{7EE53180-76DE-43E3-A69C-EDC75C6F593B}">
      <dgm:prSet/>
      <dgm:spPr/>
      <dgm:t>
        <a:bodyPr/>
        <a:lstStyle/>
        <a:p>
          <a:endParaRPr lang="hu-HU"/>
        </a:p>
      </dgm:t>
    </dgm:pt>
    <dgm:pt modelId="{A8739478-9323-43F0-AC64-94F403F327A8}" type="sibTrans" cxnId="{7EE53180-76DE-43E3-A69C-EDC75C6F593B}">
      <dgm:prSet/>
      <dgm:spPr/>
      <dgm:t>
        <a:bodyPr/>
        <a:lstStyle/>
        <a:p>
          <a:endParaRPr lang="hu-HU"/>
        </a:p>
      </dgm:t>
    </dgm:pt>
    <dgm:pt modelId="{5C814948-A46D-481E-A379-680D993B71CA}">
      <dgm:prSet/>
      <dgm:spPr/>
      <dgm:t>
        <a:bodyPr/>
        <a:lstStyle/>
        <a:p>
          <a:endParaRPr lang="en-US" dirty="0"/>
        </a:p>
      </dgm:t>
    </dgm:pt>
    <dgm:pt modelId="{F23EF9F3-8C46-4740-A8A1-27F786A9244E}" type="parTrans" cxnId="{E066721F-FE22-4737-8BC7-15DC4329AF2C}">
      <dgm:prSet/>
      <dgm:spPr/>
      <dgm:t>
        <a:bodyPr/>
        <a:lstStyle/>
        <a:p>
          <a:endParaRPr lang="hu-HU"/>
        </a:p>
      </dgm:t>
    </dgm:pt>
    <dgm:pt modelId="{F9BFD1BC-2F16-4ADD-9E6C-9E3F3A929C73}" type="sibTrans" cxnId="{E066721F-FE22-4737-8BC7-15DC4329AF2C}">
      <dgm:prSet/>
      <dgm:spPr/>
      <dgm:t>
        <a:bodyPr/>
        <a:lstStyle/>
        <a:p>
          <a:endParaRPr lang="hu-HU"/>
        </a:p>
      </dgm:t>
    </dgm:pt>
    <dgm:pt modelId="{1BB51107-EDBB-4F8E-B214-27EFC1E8E369}">
      <dgm:prSet/>
      <dgm:spPr/>
      <dgm:t>
        <a:bodyPr/>
        <a:lstStyle/>
        <a:p>
          <a:r>
            <a:rPr lang="hu-HU" dirty="0" smtClean="0"/>
            <a:t>Jóléti utasítás tervezetek véleményezése</a:t>
          </a:r>
          <a:endParaRPr lang="en-US" dirty="0"/>
        </a:p>
      </dgm:t>
    </dgm:pt>
    <dgm:pt modelId="{B165D15E-3590-434F-B741-B6CF10ABF586}" type="parTrans" cxnId="{EF55DD99-F578-4C56-B17A-931997120E50}">
      <dgm:prSet/>
      <dgm:spPr/>
      <dgm:t>
        <a:bodyPr/>
        <a:lstStyle/>
        <a:p>
          <a:endParaRPr lang="hu-HU"/>
        </a:p>
      </dgm:t>
    </dgm:pt>
    <dgm:pt modelId="{B0F9B691-B38B-41C2-8E3B-992E7F68ECC1}" type="sibTrans" cxnId="{EF55DD99-F578-4C56-B17A-931997120E50}">
      <dgm:prSet/>
      <dgm:spPr/>
      <dgm:t>
        <a:bodyPr/>
        <a:lstStyle/>
        <a:p>
          <a:endParaRPr lang="hu-HU"/>
        </a:p>
      </dgm:t>
    </dgm:pt>
    <dgm:pt modelId="{1F3319D9-9246-4F38-81FD-DCAE11DAAC18}">
      <dgm:prSet/>
      <dgm:spPr/>
      <dgm:t>
        <a:bodyPr/>
        <a:lstStyle/>
        <a:p>
          <a:r>
            <a:rPr lang="hu-HU" dirty="0" smtClean="0"/>
            <a:t>Rektori és szenátusi ülések anyagainak véleményezése</a:t>
          </a:r>
          <a:endParaRPr lang="en-US" dirty="0"/>
        </a:p>
      </dgm:t>
    </dgm:pt>
    <dgm:pt modelId="{495B420E-F009-4647-87A7-E6F3604B4294}" type="parTrans" cxnId="{BAD64209-154B-4C6D-A0AC-FABF8FF14B8D}">
      <dgm:prSet/>
      <dgm:spPr/>
      <dgm:t>
        <a:bodyPr/>
        <a:lstStyle/>
        <a:p>
          <a:endParaRPr lang="hu-HU"/>
        </a:p>
      </dgm:t>
    </dgm:pt>
    <dgm:pt modelId="{6644C8AA-E99D-4E5E-93AF-D3EFD4A01DCD}" type="sibTrans" cxnId="{BAD64209-154B-4C6D-A0AC-FABF8FF14B8D}">
      <dgm:prSet/>
      <dgm:spPr/>
      <dgm:t>
        <a:bodyPr/>
        <a:lstStyle/>
        <a:p>
          <a:endParaRPr lang="hu-HU"/>
        </a:p>
      </dgm:t>
    </dgm:pt>
    <dgm:pt modelId="{FEED6EE7-47F1-47B2-9FA1-55F3A4277262}">
      <dgm:prSet/>
      <dgm:spPr/>
      <dgm:t>
        <a:bodyPr/>
        <a:lstStyle/>
        <a:p>
          <a:r>
            <a:rPr lang="hu-HU" dirty="0" smtClean="0"/>
            <a:t>Energiamegtakarítási intézkedési terv véleményezése</a:t>
          </a:r>
          <a:endParaRPr lang="en-US" dirty="0"/>
        </a:p>
      </dgm:t>
    </dgm:pt>
    <dgm:pt modelId="{9DAB62B0-7C12-4019-8E1B-4A31777EE382}" type="parTrans" cxnId="{A92F6A43-8ED3-40F5-8DD6-189A9772B2BA}">
      <dgm:prSet/>
      <dgm:spPr/>
      <dgm:t>
        <a:bodyPr/>
        <a:lstStyle/>
        <a:p>
          <a:endParaRPr lang="hu-HU"/>
        </a:p>
      </dgm:t>
    </dgm:pt>
    <dgm:pt modelId="{58C98732-3D72-48B3-9D3A-3B2277349722}" type="sibTrans" cxnId="{A92F6A43-8ED3-40F5-8DD6-189A9772B2BA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C167E34-26CE-44BF-8BA0-024D09B0544E}" type="pres">
      <dgm:prSet presAssocID="{7520ADC3-5296-40D9-A575-D131808D0030}" presName="parentText" presStyleLbl="node1" presStyleIdx="0" presStyleCnt="4" custLinFactNeighborX="-4" custLinFactNeighborY="-2990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086203-5C69-4DCC-BC16-D4C0AE3824C7}" type="pres">
      <dgm:prSet presAssocID="{7520ADC3-5296-40D9-A575-D131808D0030}" presName="childText" presStyleLbl="revTx" presStyleIdx="0" presStyleCnt="2" custLinFactNeighborX="-4" custLinFactNeighborY="-4957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B27664-A4DC-4A58-B88B-AC27A272991E}" type="pres">
      <dgm:prSet presAssocID="{F40FA381-BB20-49E6-95F1-6EAEE4B52733}" presName="parentText" presStyleLbl="node1" presStyleIdx="1" presStyleCnt="4" custScaleY="64309" custLinFactY="-41950" custLinFactNeighborX="-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04CE4-D37D-4F7C-BEA3-182BD5A0BA73}" type="pres">
      <dgm:prSet presAssocID="{49712007-19DE-475E-808C-5E699B87CE56}" presName="spacer" presStyleCnt="0"/>
      <dgm:spPr/>
    </dgm:pt>
    <dgm:pt modelId="{7A7F0D0D-F718-4E1C-B300-B2F852A06EFA}" type="pres">
      <dgm:prSet presAssocID="{ADE10CD3-DF0B-4730-B676-3117A0BAECF3}" presName="parentText" presStyleLbl="node1" presStyleIdx="2" presStyleCnt="4" custScaleY="78819" custLinFactY="-44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2CC503-7500-41EB-B161-CDCB32EF8D7E}" type="pres">
      <dgm:prSet presAssocID="{0CD734CC-AB23-4EAF-A967-AB53CB27C308}" presName="spacer" presStyleCnt="0"/>
      <dgm:spPr/>
    </dgm:pt>
    <dgm:pt modelId="{681C1D22-F25E-4598-B035-1D3B15010E69}" type="pres">
      <dgm:prSet presAssocID="{F29E5AD7-ED29-43A7-98FC-0FF4F5845B50}" presName="parentText" presStyleLbl="node1" presStyleIdx="3" presStyleCnt="4" custScaleY="71271" custLinFactY="482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4A54F0-655E-4EE3-8A31-C21FEEEC4A10}" type="pres">
      <dgm:prSet presAssocID="{F29E5AD7-ED29-43A7-98FC-0FF4F5845B50}" presName="childText" presStyleLbl="revTx" presStyleIdx="1" presStyleCnt="2" custLinFactY="-49681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7A2E77D-DD54-431A-B23A-45AC1D0855B8}" type="presOf" srcId="{7520ADC3-5296-40D9-A575-D131808D0030}" destId="{6C167E34-26CE-44BF-8BA0-024D09B0544E}" srcOrd="0" destOrd="0" presId="urn:microsoft.com/office/officeart/2005/8/layout/vList2"/>
    <dgm:cxn modelId="{D4821062-2117-444E-A8CA-7D1E4FE9B16C}" type="presOf" srcId="{F40FA381-BB20-49E6-95F1-6EAEE4B52733}" destId="{87B27664-A4DC-4A58-B88B-AC27A272991E}" srcOrd="0" destOrd="0" presId="urn:microsoft.com/office/officeart/2005/8/layout/vList2"/>
    <dgm:cxn modelId="{94C48242-4548-48AD-90D7-9AADA021A7B8}" type="presOf" srcId="{14EEEF14-D3E7-45DB-B8A6-2BDFB6B50976}" destId="{CC086203-5C69-4DCC-BC16-D4C0AE3824C7}" srcOrd="0" destOrd="0" presId="urn:microsoft.com/office/officeart/2005/8/layout/vList2"/>
    <dgm:cxn modelId="{E066721F-FE22-4737-8BC7-15DC4329AF2C}" srcId="{F29E5AD7-ED29-43A7-98FC-0FF4F5845B50}" destId="{5C814948-A46D-481E-A379-680D993B71CA}" srcOrd="0" destOrd="0" parTransId="{F23EF9F3-8C46-4740-A8A1-27F786A9244E}" sibTransId="{F9BFD1BC-2F16-4ADD-9E6C-9E3F3A929C73}"/>
    <dgm:cxn modelId="{F4606AF4-3954-4230-889D-2880B4BCF34E}" type="presOf" srcId="{1BB51107-EDBB-4F8E-B214-27EFC1E8E369}" destId="{CC086203-5C69-4DCC-BC16-D4C0AE3824C7}" srcOrd="0" destOrd="2" presId="urn:microsoft.com/office/officeart/2005/8/layout/vList2"/>
    <dgm:cxn modelId="{2AF30E31-7EB8-4F61-B3F7-3E164831341A}" type="presOf" srcId="{5C814948-A46D-481E-A379-680D993B71CA}" destId="{3D4A54F0-655E-4EE3-8A31-C21FEEEC4A10}" srcOrd="0" destOrd="0" presId="urn:microsoft.com/office/officeart/2005/8/layout/vList2"/>
    <dgm:cxn modelId="{90B9D31F-625F-404F-8DAD-D494555693D3}" type="presOf" srcId="{1F3319D9-9246-4F38-81FD-DCAE11DAAC18}" destId="{CC086203-5C69-4DCC-BC16-D4C0AE3824C7}" srcOrd="0" destOrd="4" presId="urn:microsoft.com/office/officeart/2005/8/layout/vList2"/>
    <dgm:cxn modelId="{F0FC11BB-2A95-43E4-B623-95757C4DA8EC}" srcId="{7520ADC3-5296-40D9-A575-D131808D0030}" destId="{AA30985B-A622-428A-84F3-A9A4639D4FB0}" srcOrd="1" destOrd="0" parTransId="{6A3BDDB8-3094-4A59-BA93-EC240A069D91}" sibTransId="{92A0CC73-D062-4A17-AF4F-ABCD5D9B2A16}"/>
    <dgm:cxn modelId="{50D0C98D-C642-47C0-BDD9-51C1D0F7242B}" type="presOf" srcId="{FEED6EE7-47F1-47B2-9FA1-55F3A4277262}" destId="{CC086203-5C69-4DCC-BC16-D4C0AE3824C7}" srcOrd="0" destOrd="3" presId="urn:microsoft.com/office/officeart/2005/8/layout/vList2"/>
    <dgm:cxn modelId="{2E760DF1-3093-4328-B3A5-427B6BB1D9EF}" srcId="{11272A9A-FADF-493C-AE28-4DED40B27339}" destId="{ADE10CD3-DF0B-4730-B676-3117A0BAECF3}" srcOrd="2" destOrd="0" parTransId="{02FB3EC7-A13E-44E1-BEB6-5FCFCE76A7A2}" sibTransId="{0CD734CC-AB23-4EAF-A967-AB53CB27C308}"/>
    <dgm:cxn modelId="{D0867C3D-4F7E-4CCE-AD7F-A0D031C99599}" type="presOf" srcId="{AA30985B-A622-428A-84F3-A9A4639D4FB0}" destId="{CC086203-5C69-4DCC-BC16-D4C0AE3824C7}" srcOrd="0" destOrd="1" presId="urn:microsoft.com/office/officeart/2005/8/layout/vList2"/>
    <dgm:cxn modelId="{FD705023-4A33-4F10-8421-5A1767E2A0D5}" type="presOf" srcId="{ADE10CD3-DF0B-4730-B676-3117A0BAECF3}" destId="{7A7F0D0D-F718-4E1C-B300-B2F852A06EFA}" srcOrd="0" destOrd="0" presId="urn:microsoft.com/office/officeart/2005/8/layout/vList2"/>
    <dgm:cxn modelId="{BAD64209-154B-4C6D-A0AC-FABF8FF14B8D}" srcId="{7520ADC3-5296-40D9-A575-D131808D0030}" destId="{1F3319D9-9246-4F38-81FD-DCAE11DAAC18}" srcOrd="4" destOrd="0" parTransId="{495B420E-F009-4647-87A7-E6F3604B4294}" sibTransId="{6644C8AA-E99D-4E5E-93AF-D3EFD4A01DCD}"/>
    <dgm:cxn modelId="{0E95B2C2-BAF2-47E0-A683-ACC46EB0F625}" srcId="{11272A9A-FADF-493C-AE28-4DED40B27339}" destId="{F40FA381-BB20-49E6-95F1-6EAEE4B52733}" srcOrd="1" destOrd="0" parTransId="{2FC17670-6A30-4754-8E37-9FBAFB7080CA}" sibTransId="{49712007-19DE-475E-808C-5E699B87CE56}"/>
    <dgm:cxn modelId="{7EE53180-76DE-43E3-A69C-EDC75C6F593B}" srcId="{11272A9A-FADF-493C-AE28-4DED40B27339}" destId="{F29E5AD7-ED29-43A7-98FC-0FF4F5845B50}" srcOrd="3" destOrd="0" parTransId="{7715E2D1-F9A2-44B2-8C3A-53D76229AEE2}" sibTransId="{A8739478-9323-43F0-AC64-94F403F327A8}"/>
    <dgm:cxn modelId="{306C17ED-8F01-41AE-87C9-DE0A110C895B}" type="presOf" srcId="{F29E5AD7-ED29-43A7-98FC-0FF4F5845B50}" destId="{681C1D22-F25E-4598-B035-1D3B15010E69}" srcOrd="0" destOrd="0" presId="urn:microsoft.com/office/officeart/2005/8/layout/vList2"/>
    <dgm:cxn modelId="{A92F6A43-8ED3-40F5-8DD6-189A9772B2BA}" srcId="{7520ADC3-5296-40D9-A575-D131808D0030}" destId="{FEED6EE7-47F1-47B2-9FA1-55F3A4277262}" srcOrd="3" destOrd="0" parTransId="{9DAB62B0-7C12-4019-8E1B-4A31777EE382}" sibTransId="{58C98732-3D72-48B3-9D3A-3B2277349722}"/>
    <dgm:cxn modelId="{3CC88BF5-C573-4656-8047-A6C085B55BF7}" srcId="{7520ADC3-5296-40D9-A575-D131808D0030}" destId="{14EEEF14-D3E7-45DB-B8A6-2BDFB6B50976}" srcOrd="0" destOrd="0" parTransId="{9F76A27C-A39F-43F2-B5D1-586847012CCF}" sibTransId="{08D2F12F-C812-49E8-830E-3FE6796B935B}"/>
    <dgm:cxn modelId="{EF55DD99-F578-4C56-B17A-931997120E50}" srcId="{7520ADC3-5296-40D9-A575-D131808D0030}" destId="{1BB51107-EDBB-4F8E-B214-27EFC1E8E369}" srcOrd="2" destOrd="0" parTransId="{B165D15E-3590-434F-B741-B6CF10ABF586}" sibTransId="{B0F9B691-B38B-41C2-8E3B-992E7F68ECC1}"/>
    <dgm:cxn modelId="{48E66540-A0D6-4A22-9FCE-FB7AA3C4E5DE}" srcId="{11272A9A-FADF-493C-AE28-4DED40B27339}" destId="{7520ADC3-5296-40D9-A575-D131808D0030}" srcOrd="0" destOrd="0" parTransId="{18D204F2-1399-4616-8675-C6E0C7CFDDCA}" sibTransId="{0572769C-89FD-4887-A107-D6C1CE7F46B8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72FFC1FF-708E-49EF-9CF4-1D540C03AAF4}" type="presParOf" srcId="{374C9D64-C3A3-48D2-8C23-6D3D37C50407}" destId="{6C167E34-26CE-44BF-8BA0-024D09B0544E}" srcOrd="0" destOrd="0" presId="urn:microsoft.com/office/officeart/2005/8/layout/vList2"/>
    <dgm:cxn modelId="{70499B37-C8D7-456E-A868-DFD7258898A2}" type="presParOf" srcId="{374C9D64-C3A3-48D2-8C23-6D3D37C50407}" destId="{CC086203-5C69-4DCC-BC16-D4C0AE3824C7}" srcOrd="1" destOrd="0" presId="urn:microsoft.com/office/officeart/2005/8/layout/vList2"/>
    <dgm:cxn modelId="{2B1478C9-F683-48E5-A22F-33E62286152E}" type="presParOf" srcId="{374C9D64-C3A3-48D2-8C23-6D3D37C50407}" destId="{87B27664-A4DC-4A58-B88B-AC27A272991E}" srcOrd="2" destOrd="0" presId="urn:microsoft.com/office/officeart/2005/8/layout/vList2"/>
    <dgm:cxn modelId="{17EADDA9-B3B3-4866-B87C-489C7FFE05E8}" type="presParOf" srcId="{374C9D64-C3A3-48D2-8C23-6D3D37C50407}" destId="{C1C04CE4-D37D-4F7C-BEA3-182BD5A0BA73}" srcOrd="3" destOrd="0" presId="urn:microsoft.com/office/officeart/2005/8/layout/vList2"/>
    <dgm:cxn modelId="{A07DCCB6-6D69-4BCC-B0E2-7A5BDCED4E9B}" type="presParOf" srcId="{374C9D64-C3A3-48D2-8C23-6D3D37C50407}" destId="{7A7F0D0D-F718-4E1C-B300-B2F852A06EFA}" srcOrd="4" destOrd="0" presId="urn:microsoft.com/office/officeart/2005/8/layout/vList2"/>
    <dgm:cxn modelId="{9A37A26F-7761-404C-9137-A55FCEF48A60}" type="presParOf" srcId="{374C9D64-C3A3-48D2-8C23-6D3D37C50407}" destId="{082CC503-7500-41EB-B161-CDCB32EF8D7E}" srcOrd="5" destOrd="0" presId="urn:microsoft.com/office/officeart/2005/8/layout/vList2"/>
    <dgm:cxn modelId="{33899574-F29A-46B8-BABB-9E78D34C55A7}" type="presParOf" srcId="{374C9D64-C3A3-48D2-8C23-6D3D37C50407}" destId="{681C1D22-F25E-4598-B035-1D3B15010E69}" srcOrd="6" destOrd="0" presId="urn:microsoft.com/office/officeart/2005/8/layout/vList2"/>
    <dgm:cxn modelId="{7DC741AC-32CF-4AC9-A004-BC46226CA2D3}" type="presParOf" srcId="{374C9D64-C3A3-48D2-8C23-6D3D37C50407}" destId="{3D4A54F0-655E-4EE3-8A31-C21FEEEC4A1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20ADC3-5296-40D9-A575-D131808D0030}">
      <dgm:prSet custT="1"/>
      <dgm:spPr/>
      <dgm:t>
        <a:bodyPr/>
        <a:lstStyle/>
        <a:p>
          <a:r>
            <a:rPr lang="hu-HU" sz="2000" dirty="0" smtClean="0"/>
            <a:t>Szolgálati lakás -, illetve lakáskölcsön pályázatok elbírálása </a:t>
          </a:r>
          <a:endParaRPr lang="en-US" sz="2000" dirty="0"/>
        </a:p>
      </dgm:t>
    </dgm:pt>
    <dgm:pt modelId="{18D204F2-1399-4616-8675-C6E0C7CFDDCA}" type="parTrans" cxnId="{48E66540-A0D6-4A22-9FCE-FB7AA3C4E5DE}">
      <dgm:prSet/>
      <dgm:spPr/>
      <dgm:t>
        <a:bodyPr/>
        <a:lstStyle/>
        <a:p>
          <a:endParaRPr lang="hu-HU"/>
        </a:p>
      </dgm:t>
    </dgm:pt>
    <dgm:pt modelId="{0572769C-89FD-4887-A107-D6C1CE7F46B8}" type="sibTrans" cxnId="{48E66540-A0D6-4A22-9FCE-FB7AA3C4E5DE}">
      <dgm:prSet/>
      <dgm:spPr/>
      <dgm:t>
        <a:bodyPr/>
        <a:lstStyle/>
        <a:p>
          <a:endParaRPr lang="hu-HU"/>
        </a:p>
      </dgm:t>
    </dgm:pt>
    <dgm:pt modelId="{14EEEF14-D3E7-45DB-B8A6-2BDFB6B50976}">
      <dgm:prSet/>
      <dgm:spPr/>
      <dgm:t>
        <a:bodyPr/>
        <a:lstStyle/>
        <a:p>
          <a:endParaRPr lang="en-US" dirty="0"/>
        </a:p>
      </dgm:t>
    </dgm:pt>
    <dgm:pt modelId="{9F76A27C-A39F-43F2-B5D1-586847012CCF}" type="parTrans" cxnId="{3CC88BF5-C573-4656-8047-A6C085B55BF7}">
      <dgm:prSet/>
      <dgm:spPr/>
      <dgm:t>
        <a:bodyPr/>
        <a:lstStyle/>
        <a:p>
          <a:endParaRPr lang="hu-HU"/>
        </a:p>
      </dgm:t>
    </dgm:pt>
    <dgm:pt modelId="{08D2F12F-C812-49E8-830E-3FE6796B935B}" type="sibTrans" cxnId="{3CC88BF5-C573-4656-8047-A6C085B55BF7}">
      <dgm:prSet/>
      <dgm:spPr/>
      <dgm:t>
        <a:bodyPr/>
        <a:lstStyle/>
        <a:p>
          <a:endParaRPr lang="hu-HU"/>
        </a:p>
      </dgm:t>
    </dgm:pt>
    <dgm:pt modelId="{F29E5AD7-ED29-43A7-98FC-0FF4F5845B50}">
      <dgm:prSet custT="1"/>
      <dgm:spPr/>
      <dgm:t>
        <a:bodyPr/>
        <a:lstStyle/>
        <a:p>
          <a:r>
            <a:rPr lang="hu-HU" sz="2000" dirty="0" smtClean="0"/>
            <a:t>Szakszervezetek béremelési kezdeményezéséhez való csatlakozás</a:t>
          </a:r>
          <a:endParaRPr lang="en-US" sz="2000" dirty="0"/>
        </a:p>
      </dgm:t>
    </dgm:pt>
    <dgm:pt modelId="{7715E2D1-F9A2-44B2-8C3A-53D76229AEE2}" type="parTrans" cxnId="{7EE53180-76DE-43E3-A69C-EDC75C6F593B}">
      <dgm:prSet/>
      <dgm:spPr/>
      <dgm:t>
        <a:bodyPr/>
        <a:lstStyle/>
        <a:p>
          <a:endParaRPr lang="hu-HU"/>
        </a:p>
      </dgm:t>
    </dgm:pt>
    <dgm:pt modelId="{A8739478-9323-43F0-AC64-94F403F327A8}" type="sibTrans" cxnId="{7EE53180-76DE-43E3-A69C-EDC75C6F593B}">
      <dgm:prSet/>
      <dgm:spPr/>
      <dgm:t>
        <a:bodyPr/>
        <a:lstStyle/>
        <a:p>
          <a:endParaRPr lang="hu-HU"/>
        </a:p>
      </dgm:t>
    </dgm:pt>
    <dgm:pt modelId="{5C814948-A46D-481E-A379-680D993B71CA}">
      <dgm:prSet/>
      <dgm:spPr/>
      <dgm:t>
        <a:bodyPr/>
        <a:lstStyle/>
        <a:p>
          <a:endParaRPr lang="en-US" dirty="0"/>
        </a:p>
      </dgm:t>
    </dgm:pt>
    <dgm:pt modelId="{F23EF9F3-8C46-4740-A8A1-27F786A9244E}" type="parTrans" cxnId="{E066721F-FE22-4737-8BC7-15DC4329AF2C}">
      <dgm:prSet/>
      <dgm:spPr/>
      <dgm:t>
        <a:bodyPr/>
        <a:lstStyle/>
        <a:p>
          <a:endParaRPr lang="hu-HU"/>
        </a:p>
      </dgm:t>
    </dgm:pt>
    <dgm:pt modelId="{F9BFD1BC-2F16-4ADD-9E6C-9E3F3A929C73}" type="sibTrans" cxnId="{E066721F-FE22-4737-8BC7-15DC4329AF2C}">
      <dgm:prSet/>
      <dgm:spPr/>
      <dgm:t>
        <a:bodyPr/>
        <a:lstStyle/>
        <a:p>
          <a:endParaRPr lang="hu-HU"/>
        </a:p>
      </dgm:t>
    </dgm:pt>
    <dgm:pt modelId="{ADE10CD3-DF0B-4730-B676-3117A0BAECF3}">
      <dgm:prSet custT="1"/>
      <dgm:spPr/>
      <dgm:t>
        <a:bodyPr/>
        <a:lstStyle/>
        <a:p>
          <a:r>
            <a:rPr lang="hu-HU" sz="2000" dirty="0" smtClean="0"/>
            <a:t>Munkavédelmi képviselő választásban való részvétel</a:t>
          </a:r>
          <a:endParaRPr lang="en-US" sz="2000" dirty="0"/>
        </a:p>
      </dgm:t>
    </dgm:pt>
    <dgm:pt modelId="{0CD734CC-AB23-4EAF-A967-AB53CB27C308}" type="sibTrans" cxnId="{2E760DF1-3093-4328-B3A5-427B6BB1D9EF}">
      <dgm:prSet/>
      <dgm:spPr/>
      <dgm:t>
        <a:bodyPr/>
        <a:lstStyle/>
        <a:p>
          <a:endParaRPr lang="hu-HU"/>
        </a:p>
      </dgm:t>
    </dgm:pt>
    <dgm:pt modelId="{02FB3EC7-A13E-44E1-BEB6-5FCFCE76A7A2}" type="parTrans" cxnId="{2E760DF1-3093-4328-B3A5-427B6BB1D9EF}">
      <dgm:prSet/>
      <dgm:spPr/>
      <dgm:t>
        <a:bodyPr/>
        <a:lstStyle/>
        <a:p>
          <a:endParaRPr lang="hu-HU"/>
        </a:p>
      </dgm:t>
    </dgm:pt>
    <dgm:pt modelId="{F40FA381-BB20-49E6-95F1-6EAEE4B52733}">
      <dgm:prSet custT="1"/>
      <dgm:spPr/>
      <dgm:t>
        <a:bodyPr/>
        <a:lstStyle/>
        <a:p>
          <a:r>
            <a:rPr lang="hu-HU" sz="2000" dirty="0" smtClean="0"/>
            <a:t>PTE Szociális és Esélyegyenlőségi Bizottság</a:t>
          </a:r>
          <a:endParaRPr lang="en-US" sz="2000" dirty="0"/>
        </a:p>
      </dgm:t>
    </dgm:pt>
    <dgm:pt modelId="{49712007-19DE-475E-808C-5E699B87CE56}" type="sibTrans" cxnId="{0E95B2C2-BAF2-47E0-A683-ACC46EB0F625}">
      <dgm:prSet/>
      <dgm:spPr/>
      <dgm:t>
        <a:bodyPr/>
        <a:lstStyle/>
        <a:p>
          <a:endParaRPr lang="hu-HU"/>
        </a:p>
      </dgm:t>
    </dgm:pt>
    <dgm:pt modelId="{2FC17670-6A30-4754-8E37-9FBAFB7080CA}" type="parTrans" cxnId="{0E95B2C2-BAF2-47E0-A683-ACC46EB0F625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C167E34-26CE-44BF-8BA0-024D09B0544E}" type="pres">
      <dgm:prSet presAssocID="{7520ADC3-5296-40D9-A575-D131808D0030}" presName="parentText" presStyleLbl="node1" presStyleIdx="0" presStyleCnt="4" custScaleY="73346" custLinFactY="-283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086203-5C69-4DCC-BC16-D4C0AE3824C7}" type="pres">
      <dgm:prSet presAssocID="{7520ADC3-5296-40D9-A575-D131808D003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B27664-A4DC-4A58-B88B-AC27A272991E}" type="pres">
      <dgm:prSet presAssocID="{F40FA381-BB20-49E6-95F1-6EAEE4B52733}" presName="parentText" presStyleLbl="node1" presStyleIdx="1" presStyleCnt="4" custScaleY="61609" custLinFactY="-47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04CE4-D37D-4F7C-BEA3-182BD5A0BA73}" type="pres">
      <dgm:prSet presAssocID="{49712007-19DE-475E-808C-5E699B87CE56}" presName="spacer" presStyleCnt="0"/>
      <dgm:spPr/>
    </dgm:pt>
    <dgm:pt modelId="{7A7F0D0D-F718-4E1C-B300-B2F852A06EFA}" type="pres">
      <dgm:prSet presAssocID="{ADE10CD3-DF0B-4730-B676-3117A0BAECF3}" presName="parentText" presStyleLbl="node1" presStyleIdx="2" presStyleCnt="4" custScaleY="66301" custLinFactY="13797" custLinFactNeighborX="-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2CC503-7500-41EB-B161-CDCB32EF8D7E}" type="pres">
      <dgm:prSet presAssocID="{0CD734CC-AB23-4EAF-A967-AB53CB27C308}" presName="spacer" presStyleCnt="0"/>
      <dgm:spPr/>
    </dgm:pt>
    <dgm:pt modelId="{681C1D22-F25E-4598-B035-1D3B15010E69}" type="pres">
      <dgm:prSet presAssocID="{F29E5AD7-ED29-43A7-98FC-0FF4F5845B50}" presName="parentText" presStyleLbl="node1" presStyleIdx="3" presStyleCnt="4" custScaleY="78321" custLinFactNeighborX="-6" custLinFactNeighborY="2996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4A54F0-655E-4EE3-8A31-C21FEEEC4A10}" type="pres">
      <dgm:prSet presAssocID="{F29E5AD7-ED29-43A7-98FC-0FF4F5845B50}" presName="childText" presStyleLbl="revTx" presStyleIdx="1" presStyleCnt="2" custLinFactY="-49681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7A2E77D-DD54-431A-B23A-45AC1D0855B8}" type="presOf" srcId="{7520ADC3-5296-40D9-A575-D131808D0030}" destId="{6C167E34-26CE-44BF-8BA0-024D09B0544E}" srcOrd="0" destOrd="0" presId="urn:microsoft.com/office/officeart/2005/8/layout/vList2"/>
    <dgm:cxn modelId="{D4821062-2117-444E-A8CA-7D1E4FE9B16C}" type="presOf" srcId="{F40FA381-BB20-49E6-95F1-6EAEE4B52733}" destId="{87B27664-A4DC-4A58-B88B-AC27A272991E}" srcOrd="0" destOrd="0" presId="urn:microsoft.com/office/officeart/2005/8/layout/vList2"/>
    <dgm:cxn modelId="{94C48242-4548-48AD-90D7-9AADA021A7B8}" type="presOf" srcId="{14EEEF14-D3E7-45DB-B8A6-2BDFB6B50976}" destId="{CC086203-5C69-4DCC-BC16-D4C0AE3824C7}" srcOrd="0" destOrd="0" presId="urn:microsoft.com/office/officeart/2005/8/layout/vList2"/>
    <dgm:cxn modelId="{E066721F-FE22-4737-8BC7-15DC4329AF2C}" srcId="{F29E5AD7-ED29-43A7-98FC-0FF4F5845B50}" destId="{5C814948-A46D-481E-A379-680D993B71CA}" srcOrd="0" destOrd="0" parTransId="{F23EF9F3-8C46-4740-A8A1-27F786A9244E}" sibTransId="{F9BFD1BC-2F16-4ADD-9E6C-9E3F3A929C73}"/>
    <dgm:cxn modelId="{2AF30E31-7EB8-4F61-B3F7-3E164831341A}" type="presOf" srcId="{5C814948-A46D-481E-A379-680D993B71CA}" destId="{3D4A54F0-655E-4EE3-8A31-C21FEEEC4A10}" srcOrd="0" destOrd="0" presId="urn:microsoft.com/office/officeart/2005/8/layout/vList2"/>
    <dgm:cxn modelId="{2E760DF1-3093-4328-B3A5-427B6BB1D9EF}" srcId="{11272A9A-FADF-493C-AE28-4DED40B27339}" destId="{ADE10CD3-DF0B-4730-B676-3117A0BAECF3}" srcOrd="2" destOrd="0" parTransId="{02FB3EC7-A13E-44E1-BEB6-5FCFCE76A7A2}" sibTransId="{0CD734CC-AB23-4EAF-A967-AB53CB27C308}"/>
    <dgm:cxn modelId="{FD705023-4A33-4F10-8421-5A1767E2A0D5}" type="presOf" srcId="{ADE10CD3-DF0B-4730-B676-3117A0BAECF3}" destId="{7A7F0D0D-F718-4E1C-B300-B2F852A06EFA}" srcOrd="0" destOrd="0" presId="urn:microsoft.com/office/officeart/2005/8/layout/vList2"/>
    <dgm:cxn modelId="{0E95B2C2-BAF2-47E0-A683-ACC46EB0F625}" srcId="{11272A9A-FADF-493C-AE28-4DED40B27339}" destId="{F40FA381-BB20-49E6-95F1-6EAEE4B52733}" srcOrd="1" destOrd="0" parTransId="{2FC17670-6A30-4754-8E37-9FBAFB7080CA}" sibTransId="{49712007-19DE-475E-808C-5E699B87CE56}"/>
    <dgm:cxn modelId="{7EE53180-76DE-43E3-A69C-EDC75C6F593B}" srcId="{11272A9A-FADF-493C-AE28-4DED40B27339}" destId="{F29E5AD7-ED29-43A7-98FC-0FF4F5845B50}" srcOrd="3" destOrd="0" parTransId="{7715E2D1-F9A2-44B2-8C3A-53D76229AEE2}" sibTransId="{A8739478-9323-43F0-AC64-94F403F327A8}"/>
    <dgm:cxn modelId="{306C17ED-8F01-41AE-87C9-DE0A110C895B}" type="presOf" srcId="{F29E5AD7-ED29-43A7-98FC-0FF4F5845B50}" destId="{681C1D22-F25E-4598-B035-1D3B15010E69}" srcOrd="0" destOrd="0" presId="urn:microsoft.com/office/officeart/2005/8/layout/vList2"/>
    <dgm:cxn modelId="{3CC88BF5-C573-4656-8047-A6C085B55BF7}" srcId="{7520ADC3-5296-40D9-A575-D131808D0030}" destId="{14EEEF14-D3E7-45DB-B8A6-2BDFB6B50976}" srcOrd="0" destOrd="0" parTransId="{9F76A27C-A39F-43F2-B5D1-586847012CCF}" sibTransId="{08D2F12F-C812-49E8-830E-3FE6796B935B}"/>
    <dgm:cxn modelId="{48E66540-A0D6-4A22-9FCE-FB7AA3C4E5DE}" srcId="{11272A9A-FADF-493C-AE28-4DED40B27339}" destId="{7520ADC3-5296-40D9-A575-D131808D0030}" srcOrd="0" destOrd="0" parTransId="{18D204F2-1399-4616-8675-C6E0C7CFDDCA}" sibTransId="{0572769C-89FD-4887-A107-D6C1CE7F46B8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72FFC1FF-708E-49EF-9CF4-1D540C03AAF4}" type="presParOf" srcId="{374C9D64-C3A3-48D2-8C23-6D3D37C50407}" destId="{6C167E34-26CE-44BF-8BA0-024D09B0544E}" srcOrd="0" destOrd="0" presId="urn:microsoft.com/office/officeart/2005/8/layout/vList2"/>
    <dgm:cxn modelId="{70499B37-C8D7-456E-A868-DFD7258898A2}" type="presParOf" srcId="{374C9D64-C3A3-48D2-8C23-6D3D37C50407}" destId="{CC086203-5C69-4DCC-BC16-D4C0AE3824C7}" srcOrd="1" destOrd="0" presId="urn:microsoft.com/office/officeart/2005/8/layout/vList2"/>
    <dgm:cxn modelId="{2B1478C9-F683-48E5-A22F-33E62286152E}" type="presParOf" srcId="{374C9D64-C3A3-48D2-8C23-6D3D37C50407}" destId="{87B27664-A4DC-4A58-B88B-AC27A272991E}" srcOrd="2" destOrd="0" presId="urn:microsoft.com/office/officeart/2005/8/layout/vList2"/>
    <dgm:cxn modelId="{17EADDA9-B3B3-4866-B87C-489C7FFE05E8}" type="presParOf" srcId="{374C9D64-C3A3-48D2-8C23-6D3D37C50407}" destId="{C1C04CE4-D37D-4F7C-BEA3-182BD5A0BA73}" srcOrd="3" destOrd="0" presId="urn:microsoft.com/office/officeart/2005/8/layout/vList2"/>
    <dgm:cxn modelId="{A07DCCB6-6D69-4BCC-B0E2-7A5BDCED4E9B}" type="presParOf" srcId="{374C9D64-C3A3-48D2-8C23-6D3D37C50407}" destId="{7A7F0D0D-F718-4E1C-B300-B2F852A06EFA}" srcOrd="4" destOrd="0" presId="urn:microsoft.com/office/officeart/2005/8/layout/vList2"/>
    <dgm:cxn modelId="{9A37A26F-7761-404C-9137-A55FCEF48A60}" type="presParOf" srcId="{374C9D64-C3A3-48D2-8C23-6D3D37C50407}" destId="{082CC503-7500-41EB-B161-CDCB32EF8D7E}" srcOrd="5" destOrd="0" presId="urn:microsoft.com/office/officeart/2005/8/layout/vList2"/>
    <dgm:cxn modelId="{33899574-F29A-46B8-BABB-9E78D34C55A7}" type="presParOf" srcId="{374C9D64-C3A3-48D2-8C23-6D3D37C50407}" destId="{681C1D22-F25E-4598-B035-1D3B15010E69}" srcOrd="6" destOrd="0" presId="urn:microsoft.com/office/officeart/2005/8/layout/vList2"/>
    <dgm:cxn modelId="{7DC741AC-32CF-4AC9-A004-BC46226CA2D3}" type="presParOf" srcId="{374C9D64-C3A3-48D2-8C23-6D3D37C50407}" destId="{3D4A54F0-655E-4EE3-8A31-C21FEEEC4A1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 custT="1"/>
      <dgm:spPr/>
      <dgm:t>
        <a:bodyPr/>
        <a:lstStyle/>
        <a:p>
          <a:r>
            <a:rPr lang="hu-HU" sz="1600" b="0" i="0" dirty="0" smtClean="0"/>
            <a:t>Az Üzemi Tanács a munkáltató és a munkavállalók együttműködésére, a munkáltató döntéseiben való részvételre szolgáló szerv.</a:t>
          </a:r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CBFD8CBB-22EC-49E8-B5B7-10A1046C1F0E}">
      <dgm:prSet custT="1"/>
      <dgm:spPr/>
      <dgm:t>
        <a:bodyPr/>
        <a:lstStyle/>
        <a:p>
          <a:r>
            <a:rPr lang="hu-HU" sz="1600" b="0" i="0" dirty="0" smtClean="0"/>
            <a:t>Az Üzemi Tanács tagjai általában a munkavállalók közül választott képviselők, akiket demokratikus választások útján jelölnek és választanak meg.</a:t>
          </a:r>
          <a:endParaRPr lang="en-US" sz="1600" dirty="0"/>
        </a:p>
      </dgm:t>
    </dgm:pt>
    <dgm:pt modelId="{7C5A2CA4-7070-4D37-9906-6F1A6BC84D4F}" type="parTrans" cxnId="{D626095F-7594-4C5D-A5F1-8126292BDEB0}">
      <dgm:prSet/>
      <dgm:spPr/>
      <dgm:t>
        <a:bodyPr/>
        <a:lstStyle/>
        <a:p>
          <a:endParaRPr lang="en-US"/>
        </a:p>
      </dgm:t>
    </dgm:pt>
    <dgm:pt modelId="{9A873865-1772-4E69-94AE-0CC78C915435}" type="sibTrans" cxnId="{D626095F-7594-4C5D-A5F1-8126292BDEB0}">
      <dgm:prSet/>
      <dgm:spPr/>
      <dgm:t>
        <a:bodyPr/>
        <a:lstStyle/>
        <a:p>
          <a:endParaRPr lang="en-US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2" custScaleY="86123" custLinFactY="-51640" custLinFactNeighborX="-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D0C225-7F8D-401E-8A2E-E6CC6E14A470}" type="pres">
      <dgm:prSet presAssocID="{843BA7DD-69D8-424E-9E94-376F8AF83B67}" presName="spacer" presStyleCnt="0"/>
      <dgm:spPr/>
    </dgm:pt>
    <dgm:pt modelId="{69FD70AD-97BD-4739-8767-FFA0670B9748}" type="pres">
      <dgm:prSet presAssocID="{CBFD8CBB-22EC-49E8-B5B7-10A1046C1F0E}" presName="parentText" presStyleLbl="node1" presStyleIdx="1" presStyleCnt="2" custLinFactY="100000" custLinFactNeighborY="19596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793BA36-959E-4BD8-8A72-C8A3F79A0AFA}" type="presOf" srcId="{CBFD8CBB-22EC-49E8-B5B7-10A1046C1F0E}" destId="{69FD70AD-97BD-4739-8767-FFA0670B9748}" srcOrd="0" destOrd="0" presId="urn:microsoft.com/office/officeart/2005/8/layout/vList2"/>
    <dgm:cxn modelId="{D626095F-7594-4C5D-A5F1-8126292BDEB0}" srcId="{11272A9A-FADF-493C-AE28-4DED40B27339}" destId="{CBFD8CBB-22EC-49E8-B5B7-10A1046C1F0E}" srcOrd="1" destOrd="0" parTransId="{7C5A2CA4-7070-4D37-9906-6F1A6BC84D4F}" sibTransId="{9A873865-1772-4E69-94AE-0CC78C915435}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FB6BBBEE-2FC5-4CF7-80F2-9BD8C013B963}" type="presParOf" srcId="{374C9D64-C3A3-48D2-8C23-6D3D37C50407}" destId="{95D0C225-7F8D-401E-8A2E-E6CC6E14A470}" srcOrd="1" destOrd="0" presId="urn:microsoft.com/office/officeart/2005/8/layout/vList2"/>
    <dgm:cxn modelId="{F5A7E57D-2DB4-49E1-B96A-8117E3EF1B71}" type="presParOf" srcId="{374C9D64-C3A3-48D2-8C23-6D3D37C50407}" destId="{69FD70AD-97BD-4739-8767-FFA0670B97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 custT="1"/>
      <dgm:spPr/>
      <dgm:t>
        <a:bodyPr/>
        <a:lstStyle/>
        <a:p>
          <a:r>
            <a:rPr lang="hu-HU" sz="1600" dirty="0"/>
            <a:t>Az Üzemi Tanács a munkavállalókat megillető </a:t>
          </a:r>
          <a:r>
            <a:rPr lang="hu-HU" sz="1600" dirty="0" err="1"/>
            <a:t>participációs</a:t>
          </a:r>
          <a:r>
            <a:rPr lang="hu-HU" sz="1600" dirty="0"/>
            <a:t> (részvételi) jogokat gyakorolja a nevükben. </a:t>
          </a:r>
          <a:endParaRPr lang="en-US" sz="160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F5E886C6-BD51-4A26-B1F2-7E9BB4DEF43F}">
      <dgm:prSet custT="1"/>
      <dgm:spPr/>
      <dgm:t>
        <a:bodyPr/>
        <a:lstStyle/>
        <a:p>
          <a:r>
            <a:rPr lang="hu-HU" sz="1600" dirty="0"/>
            <a:t>Az </a:t>
          </a:r>
          <a:r>
            <a:rPr lang="hu-HU" sz="1600" dirty="0" smtClean="0"/>
            <a:t>Üzemi Tanács </a:t>
          </a:r>
          <a:r>
            <a:rPr lang="hu-HU" sz="1600" dirty="0"/>
            <a:t>működésének kereteit jogszabály határozza meg (Mt.), a munkáltatóval való együttműködés részleteit Üzemi Megállapodásban célszerű rögzíteni</a:t>
          </a:r>
          <a:endParaRPr lang="en-US" sz="1600" dirty="0"/>
        </a:p>
      </dgm:t>
    </dgm:pt>
    <dgm:pt modelId="{34F2CA0B-B4D6-418C-8948-1EA7228662F2}" type="parTrans" cxnId="{5AD1415F-5140-4557-B54D-459BB78521AE}">
      <dgm:prSet/>
      <dgm:spPr/>
      <dgm:t>
        <a:bodyPr/>
        <a:lstStyle/>
        <a:p>
          <a:endParaRPr lang="en-US"/>
        </a:p>
      </dgm:t>
    </dgm:pt>
    <dgm:pt modelId="{CE51F152-7BF6-4F2B-AD07-79170B220BCC}" type="sibTrans" cxnId="{5AD1415F-5140-4557-B54D-459BB78521AE}">
      <dgm:prSet/>
      <dgm:spPr/>
      <dgm:t>
        <a:bodyPr/>
        <a:lstStyle/>
        <a:p>
          <a:endParaRPr lang="en-US"/>
        </a:p>
      </dgm:t>
    </dgm:pt>
    <dgm:pt modelId="{CBFD8CBB-22EC-49E8-B5B7-10A1046C1F0E}">
      <dgm:prSet custT="1"/>
      <dgm:spPr/>
      <dgm:t>
        <a:bodyPr/>
        <a:lstStyle/>
        <a:p>
          <a:r>
            <a:rPr lang="hu-HU" sz="1600" dirty="0"/>
            <a:t>A munkavállalók és a munkáltató közös érdeke</a:t>
          </a:r>
          <a:endParaRPr lang="en-US" sz="1600" dirty="0"/>
        </a:p>
      </dgm:t>
    </dgm:pt>
    <dgm:pt modelId="{7C5A2CA4-7070-4D37-9906-6F1A6BC84D4F}" type="parTrans" cxnId="{D626095F-7594-4C5D-A5F1-8126292BDEB0}">
      <dgm:prSet/>
      <dgm:spPr/>
      <dgm:t>
        <a:bodyPr/>
        <a:lstStyle/>
        <a:p>
          <a:endParaRPr lang="en-US"/>
        </a:p>
      </dgm:t>
    </dgm:pt>
    <dgm:pt modelId="{9A873865-1772-4E69-94AE-0CC78C915435}" type="sibTrans" cxnId="{D626095F-7594-4C5D-A5F1-8126292BDEB0}">
      <dgm:prSet/>
      <dgm:spPr/>
      <dgm:t>
        <a:bodyPr/>
        <a:lstStyle/>
        <a:p>
          <a:endParaRPr lang="en-US"/>
        </a:p>
      </dgm:t>
    </dgm:pt>
    <dgm:pt modelId="{BE2CBEDD-FEA7-4E94-8FDA-634F882716A2}">
      <dgm:prSet custT="1"/>
      <dgm:spPr/>
      <dgm:t>
        <a:bodyPr/>
        <a:lstStyle/>
        <a:p>
          <a:r>
            <a:rPr lang="hu-HU" sz="1400" dirty="0"/>
            <a:t>Az Egyetem fejlődésének elősegítése, optimalizált működési folyamatok kialakítása</a:t>
          </a:r>
          <a:endParaRPr lang="en-US" sz="1400" dirty="0"/>
        </a:p>
      </dgm:t>
    </dgm:pt>
    <dgm:pt modelId="{3FB980B7-F603-48FB-ACE1-453539B25CF6}" type="parTrans" cxnId="{37843CBC-D168-4821-B72F-5285AAF913CC}">
      <dgm:prSet/>
      <dgm:spPr/>
      <dgm:t>
        <a:bodyPr/>
        <a:lstStyle/>
        <a:p>
          <a:endParaRPr lang="en-US"/>
        </a:p>
      </dgm:t>
    </dgm:pt>
    <dgm:pt modelId="{C3AD491F-921E-49F2-9F75-2F7BF99A5651}" type="sibTrans" cxnId="{37843CBC-D168-4821-B72F-5285AAF913CC}">
      <dgm:prSet/>
      <dgm:spPr/>
      <dgm:t>
        <a:bodyPr/>
        <a:lstStyle/>
        <a:p>
          <a:endParaRPr lang="en-US"/>
        </a:p>
      </dgm:t>
    </dgm:pt>
    <dgm:pt modelId="{C3C449BB-E33B-4C17-8136-7D922165787A}">
      <dgm:prSet custT="1"/>
      <dgm:spPr/>
      <dgm:t>
        <a:bodyPr/>
        <a:lstStyle/>
        <a:p>
          <a:r>
            <a:rPr lang="hu-HU" sz="1400" dirty="0"/>
            <a:t>Konfliktusmentes működés</a:t>
          </a:r>
          <a:endParaRPr lang="en-US" sz="1400" dirty="0"/>
        </a:p>
      </dgm:t>
    </dgm:pt>
    <dgm:pt modelId="{B0F27773-FE0B-4A18-9478-36F591FD2C37}" type="parTrans" cxnId="{C02E9F68-540E-4A1A-800C-4155FD167893}">
      <dgm:prSet/>
      <dgm:spPr/>
      <dgm:t>
        <a:bodyPr/>
        <a:lstStyle/>
        <a:p>
          <a:endParaRPr lang="en-US"/>
        </a:p>
      </dgm:t>
    </dgm:pt>
    <dgm:pt modelId="{EF2F592F-B219-4A00-A045-1907E5B03E6D}" type="sibTrans" cxnId="{C02E9F68-540E-4A1A-800C-4155FD167893}">
      <dgm:prSet/>
      <dgm:spPr/>
      <dgm:t>
        <a:bodyPr/>
        <a:lstStyle/>
        <a:p>
          <a:endParaRPr lang="en-US"/>
        </a:p>
      </dgm:t>
    </dgm:pt>
    <dgm:pt modelId="{BABB9DCE-0829-40C9-BEBC-8E187D8ADB25}">
      <dgm:prSet custT="1"/>
      <dgm:spPr/>
      <dgm:t>
        <a:bodyPr/>
        <a:lstStyle/>
        <a:p>
          <a:r>
            <a:rPr lang="hu-HU" sz="1400" dirty="0"/>
            <a:t>Munkavállalók közérzetének javítása (eredménye hatékonyságnövelés)</a:t>
          </a:r>
          <a:endParaRPr lang="en-US" sz="1400" dirty="0"/>
        </a:p>
      </dgm:t>
    </dgm:pt>
    <dgm:pt modelId="{89BBD3FC-2A0A-4BC4-83F0-D59625B1E83A}" type="parTrans" cxnId="{57A632E4-8789-42B2-AEA2-71AEE6218B22}">
      <dgm:prSet/>
      <dgm:spPr/>
      <dgm:t>
        <a:bodyPr/>
        <a:lstStyle/>
        <a:p>
          <a:endParaRPr lang="en-US"/>
        </a:p>
      </dgm:t>
    </dgm:pt>
    <dgm:pt modelId="{1379798A-0CEA-4611-9E61-31C8D3C89C33}" type="sibTrans" cxnId="{57A632E4-8789-42B2-AEA2-71AEE6218B22}">
      <dgm:prSet/>
      <dgm:spPr/>
      <dgm:t>
        <a:bodyPr/>
        <a:lstStyle/>
        <a:p>
          <a:endParaRPr lang="en-US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D0C225-7F8D-401E-8A2E-E6CC6E14A470}" type="pres">
      <dgm:prSet presAssocID="{843BA7DD-69D8-424E-9E94-376F8AF83B67}" presName="spacer" presStyleCnt="0"/>
      <dgm:spPr/>
    </dgm:pt>
    <dgm:pt modelId="{230DAF22-42C6-44FA-8B08-E9AF0639F02A}" type="pres">
      <dgm:prSet presAssocID="{F5E886C6-BD51-4A26-B1F2-7E9BB4DEF4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12DE5C-D3D0-4753-9104-CD7FC4A7C6E1}" type="pres">
      <dgm:prSet presAssocID="{CE51F152-7BF6-4F2B-AD07-79170B220BCC}" presName="spacer" presStyleCnt="0"/>
      <dgm:spPr/>
    </dgm:pt>
    <dgm:pt modelId="{69FD70AD-97BD-4739-8767-FFA0670B9748}" type="pres">
      <dgm:prSet presAssocID="{CBFD8CBB-22EC-49E8-B5B7-10A1046C1F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D5BF6B-3EF0-4539-AE01-5C114D31FF7B}" type="pres">
      <dgm:prSet presAssocID="{CBFD8CBB-22EC-49E8-B5B7-10A1046C1F0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7A632E4-8789-42B2-AEA2-71AEE6218B22}" srcId="{CBFD8CBB-22EC-49E8-B5B7-10A1046C1F0E}" destId="{BABB9DCE-0829-40C9-BEBC-8E187D8ADB25}" srcOrd="2" destOrd="0" parTransId="{89BBD3FC-2A0A-4BC4-83F0-D59625B1E83A}" sibTransId="{1379798A-0CEA-4611-9E61-31C8D3C89C33}"/>
    <dgm:cxn modelId="{E793BA36-959E-4BD8-8A72-C8A3F79A0AFA}" type="presOf" srcId="{CBFD8CBB-22EC-49E8-B5B7-10A1046C1F0E}" destId="{69FD70AD-97BD-4739-8767-FFA0670B9748}" srcOrd="0" destOrd="0" presId="urn:microsoft.com/office/officeart/2005/8/layout/vList2"/>
    <dgm:cxn modelId="{42704818-A9D6-4670-9537-5A0123EE879B}" type="presOf" srcId="{BE2CBEDD-FEA7-4E94-8FDA-634F882716A2}" destId="{87D5BF6B-3EF0-4539-AE01-5C114D31FF7B}" srcOrd="0" destOrd="0" presId="urn:microsoft.com/office/officeart/2005/8/layout/vList2"/>
    <dgm:cxn modelId="{D626095F-7594-4C5D-A5F1-8126292BDEB0}" srcId="{11272A9A-FADF-493C-AE28-4DED40B27339}" destId="{CBFD8CBB-22EC-49E8-B5B7-10A1046C1F0E}" srcOrd="2" destOrd="0" parTransId="{7C5A2CA4-7070-4D37-9906-6F1A6BC84D4F}" sibTransId="{9A873865-1772-4E69-94AE-0CC78C915435}"/>
    <dgm:cxn modelId="{C02E9F68-540E-4A1A-800C-4155FD167893}" srcId="{CBFD8CBB-22EC-49E8-B5B7-10A1046C1F0E}" destId="{C3C449BB-E33B-4C17-8136-7D922165787A}" srcOrd="1" destOrd="0" parTransId="{B0F27773-FE0B-4A18-9478-36F591FD2C37}" sibTransId="{EF2F592F-B219-4A00-A045-1907E5B03E6D}"/>
    <dgm:cxn modelId="{37843CBC-D168-4821-B72F-5285AAF913CC}" srcId="{CBFD8CBB-22EC-49E8-B5B7-10A1046C1F0E}" destId="{BE2CBEDD-FEA7-4E94-8FDA-634F882716A2}" srcOrd="0" destOrd="0" parTransId="{3FB980B7-F603-48FB-ACE1-453539B25CF6}" sibTransId="{C3AD491F-921E-49F2-9F75-2F7BF99A5651}"/>
    <dgm:cxn modelId="{5B86873D-95F8-404C-9170-3EBE42A8AC15}" type="presOf" srcId="{F5E886C6-BD51-4A26-B1F2-7E9BB4DEF43F}" destId="{230DAF22-42C6-44FA-8B08-E9AF0639F02A}" srcOrd="0" destOrd="0" presId="urn:microsoft.com/office/officeart/2005/8/layout/vList2"/>
    <dgm:cxn modelId="{DCCF3F38-FEA5-4B6A-B20A-589FD53CDFE9}" type="presOf" srcId="{BABB9DCE-0829-40C9-BEBC-8E187D8ADB25}" destId="{87D5BF6B-3EF0-4539-AE01-5C114D31FF7B}" srcOrd="0" destOrd="2" presId="urn:microsoft.com/office/officeart/2005/8/layout/vList2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3D5BEAC1-5DD4-42A4-B96F-910AEA5FFA87}" type="presOf" srcId="{C3C449BB-E33B-4C17-8136-7D922165787A}" destId="{87D5BF6B-3EF0-4539-AE01-5C114D31FF7B}" srcOrd="0" destOrd="1" presId="urn:microsoft.com/office/officeart/2005/8/layout/vList2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5AD1415F-5140-4557-B54D-459BB78521AE}" srcId="{11272A9A-FADF-493C-AE28-4DED40B27339}" destId="{F5E886C6-BD51-4A26-B1F2-7E9BB4DEF43F}" srcOrd="1" destOrd="0" parTransId="{34F2CA0B-B4D6-418C-8948-1EA7228662F2}" sibTransId="{CE51F152-7BF6-4F2B-AD07-79170B220BCC}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FB6BBBEE-2FC5-4CF7-80F2-9BD8C013B963}" type="presParOf" srcId="{374C9D64-C3A3-48D2-8C23-6D3D37C50407}" destId="{95D0C225-7F8D-401E-8A2E-E6CC6E14A470}" srcOrd="1" destOrd="0" presId="urn:microsoft.com/office/officeart/2005/8/layout/vList2"/>
    <dgm:cxn modelId="{02C85D20-CC0F-4342-AEBF-CF4753293D9D}" type="presParOf" srcId="{374C9D64-C3A3-48D2-8C23-6D3D37C50407}" destId="{230DAF22-42C6-44FA-8B08-E9AF0639F02A}" srcOrd="2" destOrd="0" presId="urn:microsoft.com/office/officeart/2005/8/layout/vList2"/>
    <dgm:cxn modelId="{BD7BB4FD-9DDA-4425-B2B5-4279F490DE62}" type="presParOf" srcId="{374C9D64-C3A3-48D2-8C23-6D3D37C50407}" destId="{9712DE5C-D3D0-4753-9104-CD7FC4A7C6E1}" srcOrd="3" destOrd="0" presId="urn:microsoft.com/office/officeart/2005/8/layout/vList2"/>
    <dgm:cxn modelId="{F5A7E57D-2DB4-49E1-B96A-8117E3EF1B71}" type="presParOf" srcId="{374C9D64-C3A3-48D2-8C23-6D3D37C50407}" destId="{69FD70AD-97BD-4739-8767-FFA0670B9748}" srcOrd="4" destOrd="0" presId="urn:microsoft.com/office/officeart/2005/8/layout/vList2"/>
    <dgm:cxn modelId="{F338DEDF-43E0-4E36-A2D1-397DFB87FACB}" type="presParOf" srcId="{374C9D64-C3A3-48D2-8C23-6D3D37C50407}" destId="{87D5BF6B-3EF0-4539-AE01-5C114D31FF7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b="0" dirty="0"/>
            <a:t>A jóhiszeműség és a tisztesség elvének megfelelő eljárás, kölcsönös együttműködés</a:t>
          </a:r>
          <a:endParaRPr lang="en-US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F5E886C6-BD51-4A26-B1F2-7E9BB4DEF43F}">
      <dgm:prSet/>
      <dgm:spPr/>
      <dgm:t>
        <a:bodyPr/>
        <a:lstStyle/>
        <a:p>
          <a:r>
            <a:rPr lang="hu-HU" dirty="0"/>
            <a:t>Tájékoztatási kötelezettség</a:t>
          </a:r>
          <a:endParaRPr lang="en-US" dirty="0"/>
        </a:p>
      </dgm:t>
    </dgm:pt>
    <dgm:pt modelId="{34F2CA0B-B4D6-418C-8948-1EA7228662F2}" type="parTrans" cxnId="{5AD1415F-5140-4557-B54D-459BB78521AE}">
      <dgm:prSet/>
      <dgm:spPr/>
      <dgm:t>
        <a:bodyPr/>
        <a:lstStyle/>
        <a:p>
          <a:endParaRPr lang="en-US"/>
        </a:p>
      </dgm:t>
    </dgm:pt>
    <dgm:pt modelId="{CE51F152-7BF6-4F2B-AD07-79170B220BCC}" type="sibTrans" cxnId="{5AD1415F-5140-4557-B54D-459BB78521AE}">
      <dgm:prSet/>
      <dgm:spPr/>
      <dgm:t>
        <a:bodyPr/>
        <a:lstStyle/>
        <a:p>
          <a:endParaRPr lang="en-US"/>
        </a:p>
      </dgm:t>
    </dgm:pt>
    <dgm:pt modelId="{BE2CBEDD-FEA7-4E94-8FDA-634F882716A2}">
      <dgm:prSet/>
      <dgm:spPr/>
      <dgm:t>
        <a:bodyPr/>
        <a:lstStyle/>
        <a:p>
          <a:r>
            <a:rPr lang="hu-HU" dirty="0"/>
            <a:t>Adatkezelési és GDPR szabályok betartása</a:t>
          </a:r>
          <a:endParaRPr lang="en-US" dirty="0"/>
        </a:p>
      </dgm:t>
    </dgm:pt>
    <dgm:pt modelId="{3FB980B7-F603-48FB-ACE1-453539B25CF6}" type="parTrans" cxnId="{37843CBC-D168-4821-B72F-5285AAF913CC}">
      <dgm:prSet/>
      <dgm:spPr/>
      <dgm:t>
        <a:bodyPr/>
        <a:lstStyle/>
        <a:p>
          <a:endParaRPr lang="en-US"/>
        </a:p>
      </dgm:t>
    </dgm:pt>
    <dgm:pt modelId="{C3AD491F-921E-49F2-9F75-2F7BF99A5651}" type="sibTrans" cxnId="{37843CBC-D168-4821-B72F-5285AAF913CC}">
      <dgm:prSet/>
      <dgm:spPr/>
      <dgm:t>
        <a:bodyPr/>
        <a:lstStyle/>
        <a:p>
          <a:endParaRPr lang="en-US"/>
        </a:p>
      </dgm:t>
    </dgm:pt>
    <dgm:pt modelId="{C3C449BB-E33B-4C17-8136-7D922165787A}">
      <dgm:prSet/>
      <dgm:spPr/>
      <dgm:t>
        <a:bodyPr/>
        <a:lstStyle/>
        <a:p>
          <a:r>
            <a:rPr lang="hu-HU" dirty="0"/>
            <a:t>Esélyegyenlőség biztosítása, esélyegyenlőségi terv</a:t>
          </a:r>
          <a:endParaRPr lang="en-US" dirty="0"/>
        </a:p>
      </dgm:t>
    </dgm:pt>
    <dgm:pt modelId="{B0F27773-FE0B-4A18-9478-36F591FD2C37}" type="parTrans" cxnId="{C02E9F68-540E-4A1A-800C-4155FD167893}">
      <dgm:prSet/>
      <dgm:spPr/>
      <dgm:t>
        <a:bodyPr/>
        <a:lstStyle/>
        <a:p>
          <a:endParaRPr lang="en-US"/>
        </a:p>
      </dgm:t>
    </dgm:pt>
    <dgm:pt modelId="{EF2F592F-B219-4A00-A045-1907E5B03E6D}" type="sibTrans" cxnId="{C02E9F68-540E-4A1A-800C-4155FD167893}">
      <dgm:prSet/>
      <dgm:spPr/>
      <dgm:t>
        <a:bodyPr/>
        <a:lstStyle/>
        <a:p>
          <a:endParaRPr lang="en-US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D0C225-7F8D-401E-8A2E-E6CC6E14A470}" type="pres">
      <dgm:prSet presAssocID="{843BA7DD-69D8-424E-9E94-376F8AF83B67}" presName="spacer" presStyleCnt="0"/>
      <dgm:spPr/>
    </dgm:pt>
    <dgm:pt modelId="{230DAF22-42C6-44FA-8B08-E9AF0639F02A}" type="pres">
      <dgm:prSet presAssocID="{F5E886C6-BD51-4A26-B1F2-7E9BB4DEF43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12DE5C-D3D0-4753-9104-CD7FC4A7C6E1}" type="pres">
      <dgm:prSet presAssocID="{CE51F152-7BF6-4F2B-AD07-79170B220BCC}" presName="spacer" presStyleCnt="0"/>
      <dgm:spPr/>
    </dgm:pt>
    <dgm:pt modelId="{E8D8D651-9F8C-4F08-8230-76D6B1D4A850}" type="pres">
      <dgm:prSet presAssocID="{BE2CBEDD-FEA7-4E94-8FDA-634F882716A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E81508-DA09-4938-934A-F0F46BBF26C3}" type="pres">
      <dgm:prSet presAssocID="{C3AD491F-921E-49F2-9F75-2F7BF99A5651}" presName="spacer" presStyleCnt="0"/>
      <dgm:spPr/>
    </dgm:pt>
    <dgm:pt modelId="{21B28A30-C47E-4D1D-A023-FD6FC16B5AFE}" type="pres">
      <dgm:prSet presAssocID="{C3C449BB-E33B-4C17-8136-7D922165787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B86873D-95F8-404C-9170-3EBE42A8AC15}" type="presOf" srcId="{F5E886C6-BD51-4A26-B1F2-7E9BB4DEF43F}" destId="{230DAF22-42C6-44FA-8B08-E9AF0639F02A}" srcOrd="0" destOrd="0" presId="urn:microsoft.com/office/officeart/2005/8/layout/vList2"/>
    <dgm:cxn modelId="{C02E9F68-540E-4A1A-800C-4155FD167893}" srcId="{11272A9A-FADF-493C-AE28-4DED40B27339}" destId="{C3C449BB-E33B-4C17-8136-7D922165787A}" srcOrd="3" destOrd="0" parTransId="{B0F27773-FE0B-4A18-9478-36F591FD2C37}" sibTransId="{EF2F592F-B219-4A00-A045-1907E5B03E6D}"/>
    <dgm:cxn modelId="{5AD1415F-5140-4557-B54D-459BB78521AE}" srcId="{11272A9A-FADF-493C-AE28-4DED40B27339}" destId="{F5E886C6-BD51-4A26-B1F2-7E9BB4DEF43F}" srcOrd="1" destOrd="0" parTransId="{34F2CA0B-B4D6-418C-8948-1EA7228662F2}" sibTransId="{CE51F152-7BF6-4F2B-AD07-79170B220BCC}"/>
    <dgm:cxn modelId="{7AADC9FC-B78D-4397-B115-2DE36B1BCBD4}" type="presOf" srcId="{C3C449BB-E33B-4C17-8136-7D922165787A}" destId="{21B28A30-C47E-4D1D-A023-FD6FC16B5AFE}" srcOrd="0" destOrd="0" presId="urn:microsoft.com/office/officeart/2005/8/layout/vList2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37843CBC-D168-4821-B72F-5285AAF913CC}" srcId="{11272A9A-FADF-493C-AE28-4DED40B27339}" destId="{BE2CBEDD-FEA7-4E94-8FDA-634F882716A2}" srcOrd="2" destOrd="0" parTransId="{3FB980B7-F603-48FB-ACE1-453539B25CF6}" sibTransId="{C3AD491F-921E-49F2-9F75-2F7BF99A5651}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7AE9E789-399B-49BC-BA68-C92F15BA3945}" type="presOf" srcId="{BE2CBEDD-FEA7-4E94-8FDA-634F882716A2}" destId="{E8D8D651-9F8C-4F08-8230-76D6B1D4A850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FB6BBBEE-2FC5-4CF7-80F2-9BD8C013B963}" type="presParOf" srcId="{374C9D64-C3A3-48D2-8C23-6D3D37C50407}" destId="{95D0C225-7F8D-401E-8A2E-E6CC6E14A470}" srcOrd="1" destOrd="0" presId="urn:microsoft.com/office/officeart/2005/8/layout/vList2"/>
    <dgm:cxn modelId="{02C85D20-CC0F-4342-AEBF-CF4753293D9D}" type="presParOf" srcId="{374C9D64-C3A3-48D2-8C23-6D3D37C50407}" destId="{230DAF22-42C6-44FA-8B08-E9AF0639F02A}" srcOrd="2" destOrd="0" presId="urn:microsoft.com/office/officeart/2005/8/layout/vList2"/>
    <dgm:cxn modelId="{BD7BB4FD-9DDA-4425-B2B5-4279F490DE62}" type="presParOf" srcId="{374C9D64-C3A3-48D2-8C23-6D3D37C50407}" destId="{9712DE5C-D3D0-4753-9104-CD7FC4A7C6E1}" srcOrd="3" destOrd="0" presId="urn:microsoft.com/office/officeart/2005/8/layout/vList2"/>
    <dgm:cxn modelId="{2743BA96-FDF6-483D-A85F-29B5A304E2B4}" type="presParOf" srcId="{374C9D64-C3A3-48D2-8C23-6D3D37C50407}" destId="{E8D8D651-9F8C-4F08-8230-76D6B1D4A850}" srcOrd="4" destOrd="0" presId="urn:microsoft.com/office/officeart/2005/8/layout/vList2"/>
    <dgm:cxn modelId="{060BF5A6-AAC7-4C7B-97A3-3D3A048706FC}" type="presParOf" srcId="{374C9D64-C3A3-48D2-8C23-6D3D37C50407}" destId="{3CE81508-DA09-4938-934A-F0F46BBF26C3}" srcOrd="5" destOrd="0" presId="urn:microsoft.com/office/officeart/2005/8/layout/vList2"/>
    <dgm:cxn modelId="{5D10D6D4-C5EA-4B61-92F7-0EADDFC9E2BB}" type="presParOf" srcId="{374C9D64-C3A3-48D2-8C23-6D3D37C50407}" destId="{21B28A30-C47E-4D1D-A023-FD6FC16B5A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b="0" dirty="0" smtClean="0"/>
            <a:t>Tájékoztatáshoz való jog</a:t>
          </a:r>
          <a:endParaRPr lang="en-US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F5E886C6-BD51-4A26-B1F2-7E9BB4DEF43F}">
      <dgm:prSet/>
      <dgm:spPr/>
      <dgm:t>
        <a:bodyPr/>
        <a:lstStyle/>
        <a:p>
          <a:r>
            <a:rPr lang="hu-HU" b="0" dirty="0" err="1" smtClean="0"/>
            <a:t>Együttdöntési</a:t>
          </a:r>
          <a:r>
            <a:rPr lang="hu-HU" b="0" dirty="0" smtClean="0"/>
            <a:t> jog </a:t>
          </a:r>
          <a:endParaRPr lang="en-US" b="0" dirty="0"/>
        </a:p>
      </dgm:t>
    </dgm:pt>
    <dgm:pt modelId="{34F2CA0B-B4D6-418C-8948-1EA7228662F2}" type="parTrans" cxnId="{5AD1415F-5140-4557-B54D-459BB78521AE}">
      <dgm:prSet/>
      <dgm:spPr/>
      <dgm:t>
        <a:bodyPr/>
        <a:lstStyle/>
        <a:p>
          <a:endParaRPr lang="en-US"/>
        </a:p>
      </dgm:t>
    </dgm:pt>
    <dgm:pt modelId="{CE51F152-7BF6-4F2B-AD07-79170B220BCC}" type="sibTrans" cxnId="{5AD1415F-5140-4557-B54D-459BB78521AE}">
      <dgm:prSet/>
      <dgm:spPr/>
      <dgm:t>
        <a:bodyPr/>
        <a:lstStyle/>
        <a:p>
          <a:endParaRPr lang="en-US"/>
        </a:p>
      </dgm:t>
    </dgm:pt>
    <dgm:pt modelId="{BE2CBEDD-FEA7-4E94-8FDA-634F882716A2}">
      <dgm:prSet/>
      <dgm:spPr/>
      <dgm:t>
        <a:bodyPr/>
        <a:lstStyle/>
        <a:p>
          <a:r>
            <a:rPr lang="hu-HU" b="0" dirty="0"/>
            <a:t>Véleményezési </a:t>
          </a:r>
          <a:r>
            <a:rPr lang="hu-HU" b="0" dirty="0" smtClean="0"/>
            <a:t>jog</a:t>
          </a:r>
          <a:endParaRPr lang="en-US" b="0" dirty="0"/>
        </a:p>
      </dgm:t>
    </dgm:pt>
    <dgm:pt modelId="{3FB980B7-F603-48FB-ACE1-453539B25CF6}" type="parTrans" cxnId="{37843CBC-D168-4821-B72F-5285AAF913CC}">
      <dgm:prSet/>
      <dgm:spPr/>
      <dgm:t>
        <a:bodyPr/>
        <a:lstStyle/>
        <a:p>
          <a:endParaRPr lang="en-US"/>
        </a:p>
      </dgm:t>
    </dgm:pt>
    <dgm:pt modelId="{C3AD491F-921E-49F2-9F75-2F7BF99A5651}" type="sibTrans" cxnId="{37843CBC-D168-4821-B72F-5285AAF913CC}">
      <dgm:prSet/>
      <dgm:spPr/>
      <dgm:t>
        <a:bodyPr/>
        <a:lstStyle/>
        <a:p>
          <a:endParaRPr lang="en-US"/>
        </a:p>
      </dgm:t>
    </dgm:pt>
    <dgm:pt modelId="{2DF4411A-5840-4BB2-94FF-EEEDE3395551}">
      <dgm:prSet/>
      <dgm:spPr/>
      <dgm:t>
        <a:bodyPr/>
        <a:lstStyle/>
        <a:p>
          <a:r>
            <a:rPr lang="hu-HU" b="0" dirty="0" smtClean="0"/>
            <a:t>Üzemi megállapodás kötésének lehetősége</a:t>
          </a:r>
          <a:endParaRPr lang="en-US" b="0" dirty="0"/>
        </a:p>
      </dgm:t>
    </dgm:pt>
    <dgm:pt modelId="{D7C3594C-AEC2-4370-94DB-22B10E939CCA}" type="parTrans" cxnId="{0B1E60F1-538E-4D7D-9889-269C241555D8}">
      <dgm:prSet/>
      <dgm:spPr/>
      <dgm:t>
        <a:bodyPr/>
        <a:lstStyle/>
        <a:p>
          <a:endParaRPr lang="hu-HU"/>
        </a:p>
      </dgm:t>
    </dgm:pt>
    <dgm:pt modelId="{D3E7D502-DA48-40D7-86F6-8C0DD345B333}" type="sibTrans" cxnId="{0B1E60F1-538E-4D7D-9889-269C241555D8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4" custLinFactNeighborY="9280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D0C225-7F8D-401E-8A2E-E6CC6E14A470}" type="pres">
      <dgm:prSet presAssocID="{843BA7DD-69D8-424E-9E94-376F8AF83B67}" presName="spacer" presStyleCnt="0"/>
      <dgm:spPr/>
    </dgm:pt>
    <dgm:pt modelId="{230DAF22-42C6-44FA-8B08-E9AF0639F02A}" type="pres">
      <dgm:prSet presAssocID="{F5E886C6-BD51-4A26-B1F2-7E9BB4DEF43F}" presName="parentText" presStyleLbl="node1" presStyleIdx="1" presStyleCnt="4" custLinFactY="100000" custLinFactNeighborY="12089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12DE5C-D3D0-4753-9104-CD7FC4A7C6E1}" type="pres">
      <dgm:prSet presAssocID="{CE51F152-7BF6-4F2B-AD07-79170B220BCC}" presName="spacer" presStyleCnt="0"/>
      <dgm:spPr/>
    </dgm:pt>
    <dgm:pt modelId="{E8D8D651-9F8C-4F08-8230-76D6B1D4A850}" type="pres">
      <dgm:prSet presAssocID="{BE2CBEDD-FEA7-4E94-8FDA-634F882716A2}" presName="parentText" presStyleLbl="node1" presStyleIdx="2" presStyleCnt="4" custLinFactY="-919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E81508-DA09-4938-934A-F0F46BBF26C3}" type="pres">
      <dgm:prSet presAssocID="{C3AD491F-921E-49F2-9F75-2F7BF99A5651}" presName="spacer" presStyleCnt="0"/>
      <dgm:spPr/>
    </dgm:pt>
    <dgm:pt modelId="{61984F92-E834-4D1A-8968-7C2843C5F947}" type="pres">
      <dgm:prSet presAssocID="{2DF4411A-5840-4BB2-94FF-EEEDE3395551}" presName="parentText" presStyleLbl="node1" presStyleIdx="3" presStyleCnt="4" custLinFactNeighborX="305" custLinFactNeighborY="971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B86873D-95F8-404C-9170-3EBE42A8AC15}" type="presOf" srcId="{F5E886C6-BD51-4A26-B1F2-7E9BB4DEF43F}" destId="{230DAF22-42C6-44FA-8B08-E9AF0639F02A}" srcOrd="0" destOrd="0" presId="urn:microsoft.com/office/officeart/2005/8/layout/vList2"/>
    <dgm:cxn modelId="{825DEE43-EE76-49FC-BCF0-DFA946FDBDD3}" type="presOf" srcId="{2DF4411A-5840-4BB2-94FF-EEEDE3395551}" destId="{61984F92-E834-4D1A-8968-7C2843C5F947}" srcOrd="0" destOrd="0" presId="urn:microsoft.com/office/officeart/2005/8/layout/vList2"/>
    <dgm:cxn modelId="{0B1E60F1-538E-4D7D-9889-269C241555D8}" srcId="{11272A9A-FADF-493C-AE28-4DED40B27339}" destId="{2DF4411A-5840-4BB2-94FF-EEEDE3395551}" srcOrd="3" destOrd="0" parTransId="{D7C3594C-AEC2-4370-94DB-22B10E939CCA}" sibTransId="{D3E7D502-DA48-40D7-86F6-8C0DD345B333}"/>
    <dgm:cxn modelId="{5AD1415F-5140-4557-B54D-459BB78521AE}" srcId="{11272A9A-FADF-493C-AE28-4DED40B27339}" destId="{F5E886C6-BD51-4A26-B1F2-7E9BB4DEF43F}" srcOrd="1" destOrd="0" parTransId="{34F2CA0B-B4D6-418C-8948-1EA7228662F2}" sibTransId="{CE51F152-7BF6-4F2B-AD07-79170B220BCC}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37843CBC-D168-4821-B72F-5285AAF913CC}" srcId="{11272A9A-FADF-493C-AE28-4DED40B27339}" destId="{BE2CBEDD-FEA7-4E94-8FDA-634F882716A2}" srcOrd="2" destOrd="0" parTransId="{3FB980B7-F603-48FB-ACE1-453539B25CF6}" sibTransId="{C3AD491F-921E-49F2-9F75-2F7BF99A5651}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7AE9E789-399B-49BC-BA68-C92F15BA3945}" type="presOf" srcId="{BE2CBEDD-FEA7-4E94-8FDA-634F882716A2}" destId="{E8D8D651-9F8C-4F08-8230-76D6B1D4A850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FB6BBBEE-2FC5-4CF7-80F2-9BD8C013B963}" type="presParOf" srcId="{374C9D64-C3A3-48D2-8C23-6D3D37C50407}" destId="{95D0C225-7F8D-401E-8A2E-E6CC6E14A470}" srcOrd="1" destOrd="0" presId="urn:microsoft.com/office/officeart/2005/8/layout/vList2"/>
    <dgm:cxn modelId="{02C85D20-CC0F-4342-AEBF-CF4753293D9D}" type="presParOf" srcId="{374C9D64-C3A3-48D2-8C23-6D3D37C50407}" destId="{230DAF22-42C6-44FA-8B08-E9AF0639F02A}" srcOrd="2" destOrd="0" presId="urn:microsoft.com/office/officeart/2005/8/layout/vList2"/>
    <dgm:cxn modelId="{BD7BB4FD-9DDA-4425-B2B5-4279F490DE62}" type="presParOf" srcId="{374C9D64-C3A3-48D2-8C23-6D3D37C50407}" destId="{9712DE5C-D3D0-4753-9104-CD7FC4A7C6E1}" srcOrd="3" destOrd="0" presId="urn:microsoft.com/office/officeart/2005/8/layout/vList2"/>
    <dgm:cxn modelId="{2743BA96-FDF6-483D-A85F-29B5A304E2B4}" type="presParOf" srcId="{374C9D64-C3A3-48D2-8C23-6D3D37C50407}" destId="{E8D8D651-9F8C-4F08-8230-76D6B1D4A850}" srcOrd="4" destOrd="0" presId="urn:microsoft.com/office/officeart/2005/8/layout/vList2"/>
    <dgm:cxn modelId="{060BF5A6-AAC7-4C7B-97A3-3D3A048706FC}" type="presParOf" srcId="{374C9D64-C3A3-48D2-8C23-6D3D37C50407}" destId="{3CE81508-DA09-4938-934A-F0F46BBF26C3}" srcOrd="5" destOrd="0" presId="urn:microsoft.com/office/officeart/2005/8/layout/vList2"/>
    <dgm:cxn modelId="{AFA5ADB1-8600-4A03-9208-0F4E8DD034D4}" type="presParOf" srcId="{374C9D64-C3A3-48D2-8C23-6D3D37C50407}" destId="{61984F92-E834-4D1A-8968-7C2843C5F9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 custT="1"/>
      <dgm:spPr/>
      <dgm:t>
        <a:bodyPr/>
        <a:lstStyle/>
        <a:p>
          <a:pPr algn="ctr"/>
          <a:r>
            <a:rPr lang="hu-HU" sz="2000" b="0" dirty="0" smtClean="0"/>
            <a:t>Tájékoztatáshoz való jog</a:t>
          </a:r>
          <a:endParaRPr lang="en-US" sz="2000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pPr algn="ctr"/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pPr algn="ctr"/>
          <a:endParaRPr lang="en-US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1" custLinFactNeighborY="9280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15DB09F-4039-455D-92D9-89F73BD9C703}">
      <dgm:prSet custT="1"/>
      <dgm:spPr/>
      <dgm:t>
        <a:bodyPr/>
        <a:lstStyle/>
        <a:p>
          <a:pPr algn="ctr"/>
          <a:r>
            <a:rPr lang="hu-HU" sz="2000" b="0" dirty="0"/>
            <a:t>Véleményezési </a:t>
          </a:r>
          <a:r>
            <a:rPr lang="hu-HU" sz="2000" b="0" dirty="0" smtClean="0"/>
            <a:t>jog</a:t>
          </a:r>
          <a:endParaRPr lang="en-US" sz="2000" b="0" dirty="0"/>
        </a:p>
      </dgm:t>
    </dgm:pt>
    <dgm:pt modelId="{4E57CC90-36C0-4641-912B-08F7E5B6D486}" type="parTrans" cxnId="{82BF4A61-C65A-41A6-ADD4-3C6DFEC1F305}">
      <dgm:prSet/>
      <dgm:spPr/>
      <dgm:t>
        <a:bodyPr/>
        <a:lstStyle/>
        <a:p>
          <a:endParaRPr lang="hu-HU"/>
        </a:p>
      </dgm:t>
    </dgm:pt>
    <dgm:pt modelId="{BB4CCC49-F40A-495B-A939-8E1382438580}" type="sibTrans" cxnId="{82BF4A61-C65A-41A6-ADD4-3C6DFEC1F305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113A406-059F-46AC-921A-6BED1A92CEE8}" type="pres">
      <dgm:prSet presAssocID="{015DB09F-4039-455D-92D9-89F73BD9C703}" presName="parentText" presStyleLbl="node1" presStyleIdx="0" presStyleCnt="1" custLinFactNeighborY="702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2BF4A61-C65A-41A6-ADD4-3C6DFEC1F305}" srcId="{11272A9A-FADF-493C-AE28-4DED40B27339}" destId="{015DB09F-4039-455D-92D9-89F73BD9C703}" srcOrd="0" destOrd="0" parTransId="{4E57CC90-36C0-4641-912B-08F7E5B6D486}" sibTransId="{BB4CCC49-F40A-495B-A939-8E1382438580}"/>
    <dgm:cxn modelId="{4485253C-2CF1-4048-AA07-DE24230A2B07}" type="presOf" srcId="{015DB09F-4039-455D-92D9-89F73BD9C703}" destId="{4113A406-059F-46AC-921A-6BED1A92CEE8}" srcOrd="0" destOrd="0" presId="urn:microsoft.com/office/officeart/2005/8/layout/vList2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DD799AFC-A6F0-4E16-A6B3-B44638B0EA8D}" type="presParOf" srcId="{374C9D64-C3A3-48D2-8C23-6D3D37C50407}" destId="{4113A406-059F-46AC-921A-6BED1A92CE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 custT="1"/>
      <dgm:spPr/>
      <dgm:t>
        <a:bodyPr/>
        <a:lstStyle/>
        <a:p>
          <a:pPr algn="ctr"/>
          <a:r>
            <a:rPr lang="hu-HU" sz="2000" b="0" dirty="0" err="1" smtClean="0"/>
            <a:t>Együttdöntési</a:t>
          </a:r>
          <a:r>
            <a:rPr lang="hu-HU" sz="2000" b="0" dirty="0" smtClean="0"/>
            <a:t> jog</a:t>
          </a:r>
          <a:endParaRPr lang="en-US" sz="2000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pPr algn="ctr"/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pPr algn="ctr"/>
          <a:endParaRPr lang="en-US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1269AE-9D41-45EB-B41D-9524316A8B32}" type="pres">
      <dgm:prSet presAssocID="{B8A217B1-6416-401B-8CDC-4DF4F0A3A928}" presName="parentText" presStyleLbl="node1" presStyleIdx="0" presStyleCnt="1" custLinFactNeighborY="9280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2E39528-1CAA-400D-A840-64BAD8CF3F78}">
      <dgm:prSet custT="1"/>
      <dgm:spPr/>
      <dgm:t>
        <a:bodyPr/>
        <a:lstStyle/>
        <a:p>
          <a:pPr algn="ctr"/>
          <a:r>
            <a:rPr lang="hu-HU" sz="2000" b="0" dirty="0" smtClean="0"/>
            <a:t>Üzemi megállapodás kötésének lehetősége</a:t>
          </a:r>
          <a:endParaRPr lang="en-US" sz="2000" dirty="0"/>
        </a:p>
      </dgm:t>
    </dgm:pt>
    <dgm:pt modelId="{766776A9-BB4B-451B-99E9-76BD6B61DE4B}" type="parTrans" cxnId="{5B4B2363-2FCF-44BC-A3A0-D4D97F481769}">
      <dgm:prSet/>
      <dgm:spPr/>
      <dgm:t>
        <a:bodyPr/>
        <a:lstStyle/>
        <a:p>
          <a:endParaRPr lang="hu-HU"/>
        </a:p>
      </dgm:t>
    </dgm:pt>
    <dgm:pt modelId="{C6CB8FF4-AD9B-4F66-9A47-79E8F5481777}" type="sibTrans" cxnId="{5B4B2363-2FCF-44BC-A3A0-D4D97F481769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DA0E06C-3BCB-4957-9BD4-186EF2F559EB}" type="pres">
      <dgm:prSet presAssocID="{32E39528-1CAA-400D-A840-64BAD8CF3F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5B4B2363-2FCF-44BC-A3A0-D4D97F481769}" srcId="{11272A9A-FADF-493C-AE28-4DED40B27339}" destId="{32E39528-1CAA-400D-A840-64BAD8CF3F78}" srcOrd="0" destOrd="0" parTransId="{766776A9-BB4B-451B-99E9-76BD6B61DE4B}" sibTransId="{C6CB8FF4-AD9B-4F66-9A47-79E8F5481777}"/>
    <dgm:cxn modelId="{C79B6343-097F-4920-BEE0-131207B680C3}" type="presOf" srcId="{32E39528-1CAA-400D-A840-64BAD8CF3F78}" destId="{EDA0E06C-3BCB-4957-9BD4-186EF2F559EB}" srcOrd="0" destOrd="0" presId="urn:microsoft.com/office/officeart/2005/8/layout/vList2"/>
    <dgm:cxn modelId="{1D41021E-64E8-4653-8C57-DD56649B9C5A}" type="presParOf" srcId="{374C9D64-C3A3-48D2-8C23-6D3D37C50407}" destId="{EDA0E06C-3BCB-4957-9BD4-186EF2F559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1593"/>
          <a:ext cx="7834344" cy="6001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Az Üzemi Tanács </a:t>
          </a:r>
          <a:r>
            <a:rPr lang="hu-HU" sz="1600" kern="1200" dirty="0" smtClean="0"/>
            <a:t>fogalma általánosan				       3-4. dia</a:t>
          </a:r>
          <a:endParaRPr lang="en-US" sz="1600" kern="1200" dirty="0"/>
        </a:p>
      </dsp:txBody>
      <dsp:txXfrm>
        <a:off x="29296" y="30889"/>
        <a:ext cx="7775752" cy="541543"/>
      </dsp:txXfrm>
    </dsp:sp>
    <dsp:sp modelId="{7177A80B-1A08-464E-8A52-B45A1782D114}">
      <dsp:nvSpPr>
        <dsp:cNvPr id="0" name=""/>
        <dsp:cNvSpPr/>
      </dsp:nvSpPr>
      <dsp:spPr>
        <a:xfrm>
          <a:off x="0" y="2425673"/>
          <a:ext cx="7834344" cy="600135"/>
        </a:xfrm>
        <a:prstGeom prst="roundRect">
          <a:avLst/>
        </a:prstGeom>
        <a:solidFill>
          <a:schemeClr val="accent2">
            <a:hueOff val="-167625"/>
            <a:satOff val="-1932"/>
            <a:lumOff val="4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PTE Alkalmazotti Tanács tisztségviselői, tagjai			        15. dia</a:t>
          </a:r>
          <a:endParaRPr lang="en-US" sz="1600" kern="1200" dirty="0"/>
        </a:p>
      </dsp:txBody>
      <dsp:txXfrm>
        <a:off x="29296" y="2454969"/>
        <a:ext cx="7775752" cy="541543"/>
      </dsp:txXfrm>
    </dsp:sp>
    <dsp:sp modelId="{230DAF22-42C6-44FA-8B08-E9AF0639F02A}">
      <dsp:nvSpPr>
        <dsp:cNvPr id="0" name=""/>
        <dsp:cNvSpPr/>
      </dsp:nvSpPr>
      <dsp:spPr>
        <a:xfrm>
          <a:off x="0" y="602690"/>
          <a:ext cx="7834344" cy="600135"/>
        </a:xfrm>
        <a:prstGeom prst="roundRect">
          <a:avLst/>
        </a:prstGeom>
        <a:solidFill>
          <a:schemeClr val="accent2">
            <a:hueOff val="-335249"/>
            <a:satOff val="-3863"/>
            <a:lumOff val="8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Az Üzemi Tanács és szakszervezet közötti különbségek		          5. dia</a:t>
          </a:r>
          <a:endParaRPr lang="en-US" sz="1600" kern="1200" dirty="0"/>
        </a:p>
      </dsp:txBody>
      <dsp:txXfrm>
        <a:off x="29296" y="631986"/>
        <a:ext cx="7775752" cy="541543"/>
      </dsp:txXfrm>
    </dsp:sp>
    <dsp:sp modelId="{69FD70AD-97BD-4739-8767-FFA0670B9748}">
      <dsp:nvSpPr>
        <dsp:cNvPr id="0" name=""/>
        <dsp:cNvSpPr/>
      </dsp:nvSpPr>
      <dsp:spPr>
        <a:xfrm>
          <a:off x="0" y="1201410"/>
          <a:ext cx="7834344" cy="600135"/>
        </a:xfrm>
        <a:prstGeom prst="roundRect">
          <a:avLst/>
        </a:prstGeom>
        <a:solidFill>
          <a:schemeClr val="accent2">
            <a:hueOff val="-502874"/>
            <a:satOff val="-5795"/>
            <a:lumOff val="1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Az Üzemi Tanács jogosítványai és kötelezettségei a jogszabály vonatkozásában						           	     6-13. dia</a:t>
          </a:r>
          <a:endParaRPr lang="en-US" sz="1600" kern="1200" dirty="0"/>
        </a:p>
      </dsp:txBody>
      <dsp:txXfrm>
        <a:off x="29296" y="1230706"/>
        <a:ext cx="7775752" cy="541543"/>
      </dsp:txXfrm>
    </dsp:sp>
    <dsp:sp modelId="{87D5BF6B-3EF0-4539-AE01-5C114D31FF7B}">
      <dsp:nvSpPr>
        <dsp:cNvPr id="0" name=""/>
        <dsp:cNvSpPr/>
      </dsp:nvSpPr>
      <dsp:spPr>
        <a:xfrm>
          <a:off x="0" y="2442676"/>
          <a:ext cx="7834344" cy="7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74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400" kern="1200" dirty="0"/>
        </a:p>
      </dsp:txBody>
      <dsp:txXfrm>
        <a:off x="0" y="2442676"/>
        <a:ext cx="7834344" cy="77705"/>
      </dsp:txXfrm>
    </dsp:sp>
    <dsp:sp modelId="{76D360FA-97F1-4487-B187-99194A381FA6}">
      <dsp:nvSpPr>
        <dsp:cNvPr id="0" name=""/>
        <dsp:cNvSpPr/>
      </dsp:nvSpPr>
      <dsp:spPr>
        <a:xfrm>
          <a:off x="0" y="1819576"/>
          <a:ext cx="7834344" cy="600135"/>
        </a:xfrm>
        <a:prstGeom prst="roundRect">
          <a:avLst/>
        </a:prstGeom>
        <a:solidFill>
          <a:schemeClr val="accent2">
            <a:hueOff val="-670499"/>
            <a:satOff val="-7726"/>
            <a:lumOff val="17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PTE Alkalmazotti Tanács* létrejötte, célja				        14. dia</a:t>
          </a:r>
          <a:endParaRPr lang="en-US" sz="1600" kern="1200" dirty="0"/>
        </a:p>
      </dsp:txBody>
      <dsp:txXfrm>
        <a:off x="29296" y="1848872"/>
        <a:ext cx="7775752" cy="541543"/>
      </dsp:txXfrm>
    </dsp:sp>
    <dsp:sp modelId="{50A8A930-7945-4754-BD83-9E43DEA78E36}">
      <dsp:nvSpPr>
        <dsp:cNvPr id="0" name=""/>
        <dsp:cNvSpPr/>
      </dsp:nvSpPr>
      <dsp:spPr>
        <a:xfrm>
          <a:off x="0" y="3031169"/>
          <a:ext cx="7834344" cy="600135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</a:t>
          </a:r>
          <a:r>
            <a:rPr lang="hu-HU" sz="1600" kern="1200" baseline="0" dirty="0" smtClean="0"/>
            <a:t> PTE Alkalmazotti Tanács működése a gyakorlatban 2022-2023	   16-17. dia 							    + mellékletek 18-20. dia</a:t>
          </a:r>
          <a:endParaRPr lang="en-US" sz="1600" kern="1200" dirty="0"/>
        </a:p>
      </dsp:txBody>
      <dsp:txXfrm>
        <a:off x="29296" y="3060465"/>
        <a:ext cx="7775752" cy="5415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528557"/>
          <a:ext cx="8171528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Munkáltató tájékoztatási kötelezettsége</a:t>
          </a:r>
          <a:r>
            <a:rPr lang="hu-HU" sz="1600" kern="1200" dirty="0"/>
            <a:t> (Mt. 233.§ (1) a), 262. § (2)-(3), 265. § (1))</a:t>
          </a:r>
          <a:endParaRPr lang="en-US" sz="1600" b="0" kern="1200" dirty="0"/>
        </a:p>
      </dsp:txBody>
      <dsp:txXfrm>
        <a:off x="18734" y="547291"/>
        <a:ext cx="8134060" cy="346292"/>
      </dsp:txXfrm>
    </dsp:sp>
    <dsp:sp modelId="{230DAF22-42C6-44FA-8B08-E9AF0639F02A}">
      <dsp:nvSpPr>
        <dsp:cNvPr id="0" name=""/>
        <dsp:cNvSpPr/>
      </dsp:nvSpPr>
      <dsp:spPr>
        <a:xfrm>
          <a:off x="0" y="958397"/>
          <a:ext cx="8171528" cy="383760"/>
        </a:xfrm>
        <a:prstGeom prst="roundRect">
          <a:avLst/>
        </a:prstGeom>
        <a:solidFill>
          <a:schemeClr val="accent2">
            <a:hueOff val="-139687"/>
            <a:satOff val="-1610"/>
            <a:lumOff val="3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Az ÜT informálási kötelezettsége</a:t>
          </a:r>
          <a:r>
            <a:rPr lang="hu-HU" sz="1600" kern="1200" dirty="0"/>
            <a:t> (Mt. 262. § (4))</a:t>
          </a:r>
          <a:endParaRPr lang="en-US" sz="1600" kern="1200" dirty="0"/>
        </a:p>
      </dsp:txBody>
      <dsp:txXfrm>
        <a:off x="18734" y="977131"/>
        <a:ext cx="8134060" cy="346292"/>
      </dsp:txXfrm>
    </dsp:sp>
    <dsp:sp modelId="{E8D8D651-9F8C-4F08-8230-76D6B1D4A850}">
      <dsp:nvSpPr>
        <dsp:cNvPr id="0" name=""/>
        <dsp:cNvSpPr/>
      </dsp:nvSpPr>
      <dsp:spPr>
        <a:xfrm>
          <a:off x="0" y="1388237"/>
          <a:ext cx="8171528" cy="383760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Véleményezési jog</a:t>
          </a:r>
          <a:r>
            <a:rPr lang="hu-HU" sz="1600" kern="1200" dirty="0"/>
            <a:t> (Mt. 264. §)</a:t>
          </a:r>
          <a:endParaRPr lang="en-US" sz="1600" kern="1200" dirty="0"/>
        </a:p>
      </dsp:txBody>
      <dsp:txXfrm>
        <a:off x="18734" y="1406971"/>
        <a:ext cx="8134060" cy="346292"/>
      </dsp:txXfrm>
    </dsp:sp>
    <dsp:sp modelId="{21B28A30-C47E-4D1D-A023-FD6FC16B5AFE}">
      <dsp:nvSpPr>
        <dsp:cNvPr id="0" name=""/>
        <dsp:cNvSpPr/>
      </dsp:nvSpPr>
      <dsp:spPr>
        <a:xfrm>
          <a:off x="0" y="1818077"/>
          <a:ext cx="8171528" cy="383760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Konzultáció kérése</a:t>
          </a:r>
          <a:r>
            <a:rPr lang="hu-HU" sz="1600" kern="1200" dirty="0"/>
            <a:t> (Mt. 233. § (2), 262. § (2))</a:t>
          </a:r>
          <a:endParaRPr lang="en-US" sz="1600" kern="1200" dirty="0"/>
        </a:p>
      </dsp:txBody>
      <dsp:txXfrm>
        <a:off x="18734" y="1836811"/>
        <a:ext cx="8134060" cy="346292"/>
      </dsp:txXfrm>
    </dsp:sp>
    <dsp:sp modelId="{61984F92-E834-4D1A-8968-7C2843C5F947}">
      <dsp:nvSpPr>
        <dsp:cNvPr id="0" name=""/>
        <dsp:cNvSpPr/>
      </dsp:nvSpPr>
      <dsp:spPr>
        <a:xfrm>
          <a:off x="0" y="2247917"/>
          <a:ext cx="8171528" cy="38376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/>
            <a:t>Együttdöntési</a:t>
          </a:r>
          <a:r>
            <a:rPr lang="hu-HU" sz="1600" b="1" kern="1200" dirty="0"/>
            <a:t> jog</a:t>
          </a:r>
          <a:r>
            <a:rPr lang="hu-HU" sz="1600" kern="1200" dirty="0"/>
            <a:t> (Mt. 263. §)</a:t>
          </a:r>
          <a:endParaRPr lang="en-US" sz="1600" kern="1200" dirty="0"/>
        </a:p>
      </dsp:txBody>
      <dsp:txXfrm>
        <a:off x="18734" y="2266651"/>
        <a:ext cx="8134060" cy="346292"/>
      </dsp:txXfrm>
    </dsp:sp>
    <dsp:sp modelId="{B7BFBC63-F969-4F34-8DA3-FDCFD1D55745}">
      <dsp:nvSpPr>
        <dsp:cNvPr id="0" name=""/>
        <dsp:cNvSpPr/>
      </dsp:nvSpPr>
      <dsp:spPr>
        <a:xfrm>
          <a:off x="0" y="2677757"/>
          <a:ext cx="8171528" cy="383760"/>
        </a:xfrm>
        <a:prstGeom prst="roundRect">
          <a:avLst/>
        </a:prstGeom>
        <a:solidFill>
          <a:schemeClr val="accent2">
            <a:hueOff val="-698436"/>
            <a:satOff val="-8048"/>
            <a:lumOff val="17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Ellenőrzéshez való jog</a:t>
          </a:r>
          <a:r>
            <a:rPr lang="hu-HU" sz="1600" kern="1200" dirty="0"/>
            <a:t> ((Mt. 262. § (1))</a:t>
          </a:r>
          <a:endParaRPr lang="en-US" sz="1600" kern="1200" dirty="0"/>
        </a:p>
      </dsp:txBody>
      <dsp:txXfrm>
        <a:off x="18734" y="2696491"/>
        <a:ext cx="8134060" cy="346292"/>
      </dsp:txXfrm>
    </dsp:sp>
    <dsp:sp modelId="{8A144FA0-3964-4AE2-9BE6-311E2D762802}">
      <dsp:nvSpPr>
        <dsp:cNvPr id="0" name=""/>
        <dsp:cNvSpPr/>
      </dsp:nvSpPr>
      <dsp:spPr>
        <a:xfrm>
          <a:off x="0" y="3107597"/>
          <a:ext cx="8171528" cy="38376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Az ÜT elnökének és tagjainak járó kedvezmények, védettség (Mt. 260. §)</a:t>
          </a:r>
          <a:endParaRPr lang="en-US" sz="1600" kern="1200" dirty="0"/>
        </a:p>
      </dsp:txBody>
      <dsp:txXfrm>
        <a:off x="18734" y="3126331"/>
        <a:ext cx="8134060" cy="3462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115304"/>
          <a:ext cx="8171528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/>
            <a:t>Titoktartási kötelezettség, adatvédelem (Mt. 234. §)</a:t>
          </a:r>
          <a:endParaRPr lang="en-US" sz="2500" b="0" kern="1200" dirty="0"/>
        </a:p>
      </dsp:txBody>
      <dsp:txXfrm>
        <a:off x="29271" y="144575"/>
        <a:ext cx="8112986" cy="541083"/>
      </dsp:txXfrm>
    </dsp:sp>
    <dsp:sp modelId="{01B2D35D-D753-4828-A8C3-94E61B26E9A9}">
      <dsp:nvSpPr>
        <dsp:cNvPr id="0" name=""/>
        <dsp:cNvSpPr/>
      </dsp:nvSpPr>
      <dsp:spPr>
        <a:xfrm>
          <a:off x="0" y="714929"/>
          <a:ext cx="8171528" cy="181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b="0" kern="1200" dirty="0"/>
            <a:t>A munkáltató nem köteles tájékoztatást adni vagy konzultációt folytatni, ha ez olyan tény, információ, megoldás vagy adat nyilvánosságra kerülésével járhat, amely a munkáltató jogos gazdasági érdekeit vagy működését veszélyeztetné.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b="0" kern="1200" dirty="0"/>
            <a:t>Üzleti titok védelme</a:t>
          </a:r>
          <a:endParaRPr lang="en-US" sz="2000" b="0" kern="1200" dirty="0"/>
        </a:p>
      </dsp:txBody>
      <dsp:txXfrm>
        <a:off x="0" y="714929"/>
        <a:ext cx="8171528" cy="1811250"/>
      </dsp:txXfrm>
    </dsp:sp>
    <dsp:sp modelId="{230DAF22-42C6-44FA-8B08-E9AF0639F02A}">
      <dsp:nvSpPr>
        <dsp:cNvPr id="0" name=""/>
        <dsp:cNvSpPr/>
      </dsp:nvSpPr>
      <dsp:spPr>
        <a:xfrm>
          <a:off x="0" y="2526179"/>
          <a:ext cx="8171528" cy="599625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/>
            <a:t>ÜT magatartása sztrájk esetén (Mt. 266. §)</a:t>
          </a:r>
          <a:endParaRPr lang="en-US" sz="2500" kern="1200" dirty="0"/>
        </a:p>
      </dsp:txBody>
      <dsp:txXfrm>
        <a:off x="29271" y="2555450"/>
        <a:ext cx="8112986" cy="541083"/>
      </dsp:txXfrm>
    </dsp:sp>
    <dsp:sp modelId="{36ACE08A-5CA6-4B5F-950C-71EF3625A222}">
      <dsp:nvSpPr>
        <dsp:cNvPr id="0" name=""/>
        <dsp:cNvSpPr/>
      </dsp:nvSpPr>
      <dsp:spPr>
        <a:xfrm>
          <a:off x="0" y="3125804"/>
          <a:ext cx="8171528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Pártatlan magatartás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Sztrájk szervezésének, támogatásának tilalma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Sztrájk akadályozásának tilalma</a:t>
          </a:r>
          <a:endParaRPr lang="en-US" sz="2000" kern="1200" dirty="0"/>
        </a:p>
      </dsp:txBody>
      <dsp:txXfrm>
        <a:off x="0" y="3125804"/>
        <a:ext cx="8171528" cy="1035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120916" y="20418"/>
          <a:ext cx="3776120" cy="510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Megalakulása: 2022. március 18.</a:t>
          </a:r>
          <a:endParaRPr lang="en-US" sz="1800" b="0" kern="1200" dirty="0"/>
        </a:p>
      </dsp:txBody>
      <dsp:txXfrm>
        <a:off x="145834" y="45336"/>
        <a:ext cx="3726284" cy="4606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18000"/>
          <a:ext cx="5694218" cy="4082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Az Alkalmazotti Tanács Elnöke: Dr. </a:t>
          </a:r>
          <a:r>
            <a:rPr lang="hu-HU" sz="1700" kern="1200" dirty="0" err="1" smtClean="0"/>
            <a:t>Saághy</a:t>
          </a:r>
          <a:r>
            <a:rPr lang="hu-HU" sz="1700" kern="1200" dirty="0" smtClean="0"/>
            <a:t> Andrea</a:t>
          </a:r>
          <a:endParaRPr lang="en-US" sz="1700" b="0" kern="1200" dirty="0"/>
        </a:p>
      </dsp:txBody>
      <dsp:txXfrm>
        <a:off x="19927" y="37927"/>
        <a:ext cx="5654364" cy="368348"/>
      </dsp:txXfrm>
    </dsp:sp>
    <dsp:sp modelId="{E26EB9F5-CFEB-4749-82EB-63D204E32E03}">
      <dsp:nvSpPr>
        <dsp:cNvPr id="0" name=""/>
        <dsp:cNvSpPr/>
      </dsp:nvSpPr>
      <dsp:spPr>
        <a:xfrm>
          <a:off x="0" y="451850"/>
          <a:ext cx="5694218" cy="597825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/>
            <a:t>Az Alkalmazotti Tanács elnökhelyettese: </a:t>
          </a:r>
          <a:r>
            <a:rPr lang="hu-HU" sz="1700" b="0" kern="1200" dirty="0" err="1" smtClean="0"/>
            <a:t>Vinter</a:t>
          </a:r>
          <a:r>
            <a:rPr lang="hu-HU" sz="1700" b="0" kern="1200" dirty="0" smtClean="0"/>
            <a:t> Miklós </a:t>
          </a:r>
          <a:endParaRPr lang="en-US" sz="1700" b="0" kern="1200" dirty="0"/>
        </a:p>
      </dsp:txBody>
      <dsp:txXfrm>
        <a:off x="29183" y="481033"/>
        <a:ext cx="5635852" cy="539459"/>
      </dsp:txXfrm>
    </dsp:sp>
    <dsp:sp modelId="{86B5280F-3E8F-4246-976B-7302FDD70804}">
      <dsp:nvSpPr>
        <dsp:cNvPr id="0" name=""/>
        <dsp:cNvSpPr/>
      </dsp:nvSpPr>
      <dsp:spPr>
        <a:xfrm>
          <a:off x="0" y="1070697"/>
          <a:ext cx="5694218" cy="671674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/>
            <a:t>Az </a:t>
          </a:r>
          <a:r>
            <a:rPr lang="hu-HU" sz="1700" b="0" kern="1200" dirty="0" smtClean="0"/>
            <a:t>Alkalmazotti Tanács nem oktató, kutató szenátusi tagja: Dr. Villányi Kinga</a:t>
          </a:r>
          <a:endParaRPr lang="en-US" sz="1700" b="0" kern="1200" dirty="0"/>
        </a:p>
      </dsp:txBody>
      <dsp:txXfrm>
        <a:off x="32788" y="1103485"/>
        <a:ext cx="5628642" cy="606098"/>
      </dsp:txXfrm>
    </dsp:sp>
    <dsp:sp modelId="{89282BF0-D9DF-42D7-B37B-B54327FABE46}">
      <dsp:nvSpPr>
        <dsp:cNvPr id="0" name=""/>
        <dsp:cNvSpPr/>
      </dsp:nvSpPr>
      <dsp:spPr>
        <a:xfrm>
          <a:off x="0" y="1798483"/>
          <a:ext cx="5694218" cy="424289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/>
            <a:t>Az Alkalmazotti Tanács tagjai:</a:t>
          </a:r>
        </a:p>
      </dsp:txBody>
      <dsp:txXfrm>
        <a:off x="20712" y="1819195"/>
        <a:ext cx="5652794" cy="3828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7E34-26CE-44BF-8BA0-024D09B0544E}">
      <dsp:nvSpPr>
        <dsp:cNvPr id="0" name=""/>
        <dsp:cNvSpPr/>
      </dsp:nvSpPr>
      <dsp:spPr>
        <a:xfrm>
          <a:off x="0" y="0"/>
          <a:ext cx="8171528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A munkáltató által tervezett és a munkavállalók nagyobb csoportját érintő döntések, szabályzatok, elképzelések, intézkedési tervek véleményezése</a:t>
          </a:r>
          <a:endParaRPr lang="en-US" sz="1700" kern="1200" dirty="0"/>
        </a:p>
      </dsp:txBody>
      <dsp:txXfrm>
        <a:off x="33012" y="33012"/>
        <a:ext cx="8105504" cy="610236"/>
      </dsp:txXfrm>
    </dsp:sp>
    <dsp:sp modelId="{CC086203-5C69-4DCC-BC16-D4C0AE3824C7}">
      <dsp:nvSpPr>
        <dsp:cNvPr id="0" name=""/>
        <dsp:cNvSpPr/>
      </dsp:nvSpPr>
      <dsp:spPr>
        <a:xfrm>
          <a:off x="0" y="677715"/>
          <a:ext cx="8171528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 smtClean="0"/>
            <a:t>Foglalkoztatási Követelményrendszer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 smtClean="0"/>
            <a:t>Teljesítményértékelési Rendszer koncepció és tervezet véleményezése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 smtClean="0"/>
            <a:t>Jóléti utasítás tervezetek véleményezése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 smtClean="0"/>
            <a:t>Energiamegtakarítási intézkedési terv véleményezése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 smtClean="0"/>
            <a:t>Rektori és szenátusi ülések anyagainak véleményezése</a:t>
          </a:r>
          <a:endParaRPr lang="en-US" sz="1300" kern="1200" dirty="0"/>
        </a:p>
      </dsp:txBody>
      <dsp:txXfrm>
        <a:off x="0" y="677715"/>
        <a:ext cx="8171528" cy="1126080"/>
      </dsp:txXfrm>
    </dsp:sp>
    <dsp:sp modelId="{87B27664-A4DC-4A58-B88B-AC27A272991E}">
      <dsp:nvSpPr>
        <dsp:cNvPr id="0" name=""/>
        <dsp:cNvSpPr/>
      </dsp:nvSpPr>
      <dsp:spPr>
        <a:xfrm>
          <a:off x="0" y="1806420"/>
          <a:ext cx="8171528" cy="434896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Alkalmazotti </a:t>
          </a:r>
          <a:r>
            <a:rPr lang="hu-HU" sz="1700" kern="1200" dirty="0"/>
            <a:t>megállapodás előkészítése</a:t>
          </a:r>
          <a:endParaRPr lang="en-US" sz="1700" kern="1200" dirty="0"/>
        </a:p>
      </dsp:txBody>
      <dsp:txXfrm>
        <a:off x="21230" y="1827650"/>
        <a:ext cx="8129068" cy="392436"/>
      </dsp:txXfrm>
    </dsp:sp>
    <dsp:sp modelId="{7A7F0D0D-F718-4E1C-B300-B2F852A06EFA}">
      <dsp:nvSpPr>
        <dsp:cNvPr id="0" name=""/>
        <dsp:cNvSpPr/>
      </dsp:nvSpPr>
      <dsp:spPr>
        <a:xfrm>
          <a:off x="0" y="2543847"/>
          <a:ext cx="8171528" cy="533021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Alkalmazotti Tanács </a:t>
          </a:r>
          <a:r>
            <a:rPr lang="hu-HU" sz="1700" kern="1200" dirty="0"/>
            <a:t>kapcsolatrendszerének kialakítása, működtetése</a:t>
          </a:r>
          <a:endParaRPr lang="en-US" sz="1700" kern="1200" dirty="0"/>
        </a:p>
      </dsp:txBody>
      <dsp:txXfrm>
        <a:off x="26020" y="2569867"/>
        <a:ext cx="8119488" cy="480981"/>
      </dsp:txXfrm>
    </dsp:sp>
    <dsp:sp modelId="{681C1D22-F25E-4598-B035-1D3B15010E69}">
      <dsp:nvSpPr>
        <dsp:cNvPr id="0" name=""/>
        <dsp:cNvSpPr/>
      </dsp:nvSpPr>
      <dsp:spPr>
        <a:xfrm>
          <a:off x="0" y="3812643"/>
          <a:ext cx="8171528" cy="481977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Éves munkaterv és költségvetés </a:t>
          </a:r>
          <a:r>
            <a:rPr lang="hu-HU" sz="1700" kern="1200" dirty="0"/>
            <a:t>elkészítése</a:t>
          </a:r>
          <a:endParaRPr lang="en-US" sz="1700" kern="1200" dirty="0"/>
        </a:p>
      </dsp:txBody>
      <dsp:txXfrm>
        <a:off x="23528" y="3836171"/>
        <a:ext cx="8124472" cy="434921"/>
      </dsp:txXfrm>
    </dsp:sp>
    <dsp:sp modelId="{3D4A54F0-655E-4EE3-8A31-C21FEEEC4A10}">
      <dsp:nvSpPr>
        <dsp:cNvPr id="0" name=""/>
        <dsp:cNvSpPr/>
      </dsp:nvSpPr>
      <dsp:spPr>
        <a:xfrm>
          <a:off x="0" y="2870764"/>
          <a:ext cx="817152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300" kern="1200" dirty="0"/>
        </a:p>
      </dsp:txBody>
      <dsp:txXfrm>
        <a:off x="0" y="2870764"/>
        <a:ext cx="8171528" cy="2815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7E34-26CE-44BF-8BA0-024D09B0544E}">
      <dsp:nvSpPr>
        <dsp:cNvPr id="0" name=""/>
        <dsp:cNvSpPr/>
      </dsp:nvSpPr>
      <dsp:spPr>
        <a:xfrm>
          <a:off x="0" y="0"/>
          <a:ext cx="8171528" cy="6315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Szolgálati lakás -, illetve lakáskölcsön pályázatok elbírálása </a:t>
          </a:r>
          <a:endParaRPr lang="en-US" sz="2000" kern="1200" dirty="0"/>
        </a:p>
      </dsp:txBody>
      <dsp:txXfrm>
        <a:off x="30832" y="30832"/>
        <a:ext cx="8109864" cy="569933"/>
      </dsp:txXfrm>
    </dsp:sp>
    <dsp:sp modelId="{CC086203-5C69-4DCC-BC16-D4C0AE3824C7}">
      <dsp:nvSpPr>
        <dsp:cNvPr id="0" name=""/>
        <dsp:cNvSpPr/>
      </dsp:nvSpPr>
      <dsp:spPr>
        <a:xfrm>
          <a:off x="0" y="671664"/>
          <a:ext cx="8171528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600" kern="1200" dirty="0"/>
        </a:p>
      </dsp:txBody>
      <dsp:txXfrm>
        <a:off x="0" y="671664"/>
        <a:ext cx="8171528" cy="761760"/>
      </dsp:txXfrm>
    </dsp:sp>
    <dsp:sp modelId="{87B27664-A4DC-4A58-B88B-AC27A272991E}">
      <dsp:nvSpPr>
        <dsp:cNvPr id="0" name=""/>
        <dsp:cNvSpPr/>
      </dsp:nvSpPr>
      <dsp:spPr>
        <a:xfrm>
          <a:off x="0" y="1259628"/>
          <a:ext cx="8171528" cy="530527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PTE Szociális és Esélyegyenlőségi Bizottság</a:t>
          </a:r>
          <a:endParaRPr lang="en-US" sz="2000" kern="1200" dirty="0"/>
        </a:p>
      </dsp:txBody>
      <dsp:txXfrm>
        <a:off x="25898" y="1285526"/>
        <a:ext cx="8119732" cy="478731"/>
      </dsp:txXfrm>
    </dsp:sp>
    <dsp:sp modelId="{7A7F0D0D-F718-4E1C-B300-B2F852A06EFA}">
      <dsp:nvSpPr>
        <dsp:cNvPr id="0" name=""/>
        <dsp:cNvSpPr/>
      </dsp:nvSpPr>
      <dsp:spPr>
        <a:xfrm>
          <a:off x="0" y="2347720"/>
          <a:ext cx="8171528" cy="570931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Munkavédelmi képviselő választásban való részvétel</a:t>
          </a:r>
          <a:endParaRPr lang="en-US" sz="2000" kern="1200" dirty="0"/>
        </a:p>
      </dsp:txBody>
      <dsp:txXfrm>
        <a:off x="27871" y="2375591"/>
        <a:ext cx="8115786" cy="515189"/>
      </dsp:txXfrm>
    </dsp:sp>
    <dsp:sp modelId="{681C1D22-F25E-4598-B035-1D3B15010E69}">
      <dsp:nvSpPr>
        <dsp:cNvPr id="0" name=""/>
        <dsp:cNvSpPr/>
      </dsp:nvSpPr>
      <dsp:spPr>
        <a:xfrm>
          <a:off x="0" y="3028066"/>
          <a:ext cx="8171528" cy="674437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Szakszervezetek béremelési kezdeményezéséhez való csatlakozás</a:t>
          </a:r>
          <a:endParaRPr lang="en-US" sz="2000" kern="1200" dirty="0"/>
        </a:p>
      </dsp:txBody>
      <dsp:txXfrm>
        <a:off x="32923" y="3060989"/>
        <a:ext cx="8105682" cy="608591"/>
      </dsp:txXfrm>
    </dsp:sp>
    <dsp:sp modelId="{3D4A54F0-655E-4EE3-8A31-C21FEEEC4A10}">
      <dsp:nvSpPr>
        <dsp:cNvPr id="0" name=""/>
        <dsp:cNvSpPr/>
      </dsp:nvSpPr>
      <dsp:spPr>
        <a:xfrm>
          <a:off x="0" y="2234711"/>
          <a:ext cx="8171528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600" kern="1200" dirty="0"/>
        </a:p>
      </dsp:txBody>
      <dsp:txXfrm>
        <a:off x="0" y="2234711"/>
        <a:ext cx="8171528" cy="761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0"/>
          <a:ext cx="8130426" cy="1047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i="0" kern="1200" dirty="0" smtClean="0"/>
            <a:t>Az Üzemi Tanács a munkáltató és a munkavállalók együttműködésére, a munkáltató döntéseiben való részvételre szolgáló szerv.</a:t>
          </a:r>
        </a:p>
      </dsp:txBody>
      <dsp:txXfrm>
        <a:off x="51156" y="51156"/>
        <a:ext cx="8028114" cy="945632"/>
      </dsp:txXfrm>
    </dsp:sp>
    <dsp:sp modelId="{69FD70AD-97BD-4739-8767-FFA0670B9748}">
      <dsp:nvSpPr>
        <dsp:cNvPr id="0" name=""/>
        <dsp:cNvSpPr/>
      </dsp:nvSpPr>
      <dsp:spPr>
        <a:xfrm>
          <a:off x="0" y="2692369"/>
          <a:ext cx="8130426" cy="121680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i="0" kern="1200" dirty="0" smtClean="0"/>
            <a:t>Az Üzemi Tanács tagjai általában a munkavállalók közül választott képviselők, akiket demokratikus választások útján jelölnek és választanak meg.</a:t>
          </a:r>
          <a:endParaRPr lang="en-US" sz="1600" kern="1200" dirty="0"/>
        </a:p>
      </dsp:txBody>
      <dsp:txXfrm>
        <a:off x="59399" y="2751768"/>
        <a:ext cx="8011628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1597"/>
          <a:ext cx="8171528" cy="8830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Az Üzemi Tanács a munkavállalókat megillető </a:t>
          </a:r>
          <a:r>
            <a:rPr lang="hu-HU" sz="1600" kern="1200" dirty="0" err="1"/>
            <a:t>participációs</a:t>
          </a:r>
          <a:r>
            <a:rPr lang="hu-HU" sz="1600" kern="1200" dirty="0"/>
            <a:t> (részvételi) jogokat gyakorolja a nevükben. </a:t>
          </a:r>
          <a:endParaRPr lang="en-US" sz="1600" kern="1200" dirty="0"/>
        </a:p>
      </dsp:txBody>
      <dsp:txXfrm>
        <a:off x="43109" y="44706"/>
        <a:ext cx="8085310" cy="796866"/>
      </dsp:txXfrm>
    </dsp:sp>
    <dsp:sp modelId="{230DAF22-42C6-44FA-8B08-E9AF0639F02A}">
      <dsp:nvSpPr>
        <dsp:cNvPr id="0" name=""/>
        <dsp:cNvSpPr/>
      </dsp:nvSpPr>
      <dsp:spPr>
        <a:xfrm>
          <a:off x="0" y="899053"/>
          <a:ext cx="8171528" cy="883084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Az </a:t>
          </a:r>
          <a:r>
            <a:rPr lang="hu-HU" sz="1600" kern="1200" dirty="0" smtClean="0"/>
            <a:t>Üzemi Tanács </a:t>
          </a:r>
          <a:r>
            <a:rPr lang="hu-HU" sz="1600" kern="1200" dirty="0"/>
            <a:t>működésének kereteit jogszabály határozza meg (Mt.), a munkáltatóval való együttműködés részleteit Üzemi Megállapodásban célszerű rögzíteni</a:t>
          </a:r>
          <a:endParaRPr lang="en-US" sz="1600" kern="1200" dirty="0"/>
        </a:p>
      </dsp:txBody>
      <dsp:txXfrm>
        <a:off x="43109" y="942162"/>
        <a:ext cx="8085310" cy="796866"/>
      </dsp:txXfrm>
    </dsp:sp>
    <dsp:sp modelId="{69FD70AD-97BD-4739-8767-FFA0670B9748}">
      <dsp:nvSpPr>
        <dsp:cNvPr id="0" name=""/>
        <dsp:cNvSpPr/>
      </dsp:nvSpPr>
      <dsp:spPr>
        <a:xfrm>
          <a:off x="0" y="1796510"/>
          <a:ext cx="8171528" cy="883084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munkavállalók és a munkáltató közös érdeke</a:t>
          </a:r>
          <a:endParaRPr lang="en-US" sz="1600" kern="1200" dirty="0"/>
        </a:p>
      </dsp:txBody>
      <dsp:txXfrm>
        <a:off x="43109" y="1839619"/>
        <a:ext cx="8085310" cy="796866"/>
      </dsp:txXfrm>
    </dsp:sp>
    <dsp:sp modelId="{87D5BF6B-3EF0-4539-AE01-5C114D31FF7B}">
      <dsp:nvSpPr>
        <dsp:cNvPr id="0" name=""/>
        <dsp:cNvSpPr/>
      </dsp:nvSpPr>
      <dsp:spPr>
        <a:xfrm>
          <a:off x="0" y="2679594"/>
          <a:ext cx="8171528" cy="72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kern="1200" dirty="0"/>
            <a:t>Az Egyetem fejlődésének elősegítése, optimalizált működési folyamatok kialakítása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kern="1200" dirty="0"/>
            <a:t>Konfliktusmentes működés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kern="1200" dirty="0"/>
            <a:t>Munkavállalók közérzetének javítása (eredménye hatékonyságnövelés)</a:t>
          </a:r>
          <a:endParaRPr lang="en-US" sz="1400" kern="1200" dirty="0"/>
        </a:p>
      </dsp:txBody>
      <dsp:txXfrm>
        <a:off x="0" y="2679594"/>
        <a:ext cx="8171528" cy="723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24538"/>
          <a:ext cx="8171528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/>
            <a:t>A jóhiszeműség és a tisztesség elvének megfelelő eljárás, kölcsönös együttműködés</a:t>
          </a:r>
          <a:endParaRPr lang="en-US" sz="2000" b="0" kern="1200" dirty="0"/>
        </a:p>
      </dsp:txBody>
      <dsp:txXfrm>
        <a:off x="38838" y="63376"/>
        <a:ext cx="8093852" cy="717924"/>
      </dsp:txXfrm>
    </dsp:sp>
    <dsp:sp modelId="{230DAF22-42C6-44FA-8B08-E9AF0639F02A}">
      <dsp:nvSpPr>
        <dsp:cNvPr id="0" name=""/>
        <dsp:cNvSpPr/>
      </dsp:nvSpPr>
      <dsp:spPr>
        <a:xfrm>
          <a:off x="0" y="877738"/>
          <a:ext cx="8171528" cy="795600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Tájékoztatási kötelezettség</a:t>
          </a:r>
          <a:endParaRPr lang="en-US" sz="2000" kern="1200" dirty="0"/>
        </a:p>
      </dsp:txBody>
      <dsp:txXfrm>
        <a:off x="38838" y="916576"/>
        <a:ext cx="8093852" cy="717924"/>
      </dsp:txXfrm>
    </dsp:sp>
    <dsp:sp modelId="{E8D8D651-9F8C-4F08-8230-76D6B1D4A850}">
      <dsp:nvSpPr>
        <dsp:cNvPr id="0" name=""/>
        <dsp:cNvSpPr/>
      </dsp:nvSpPr>
      <dsp:spPr>
        <a:xfrm>
          <a:off x="0" y="1730938"/>
          <a:ext cx="8171528" cy="79560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Adatkezelési és GDPR szabályok betartása</a:t>
          </a:r>
          <a:endParaRPr lang="en-US" sz="2000" kern="1200" dirty="0"/>
        </a:p>
      </dsp:txBody>
      <dsp:txXfrm>
        <a:off x="38838" y="1769776"/>
        <a:ext cx="8093852" cy="717924"/>
      </dsp:txXfrm>
    </dsp:sp>
    <dsp:sp modelId="{21B28A30-C47E-4D1D-A023-FD6FC16B5AFE}">
      <dsp:nvSpPr>
        <dsp:cNvPr id="0" name=""/>
        <dsp:cNvSpPr/>
      </dsp:nvSpPr>
      <dsp:spPr>
        <a:xfrm>
          <a:off x="0" y="2584138"/>
          <a:ext cx="8171528" cy="79560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Esélyegyenlőség biztosítása, esélyegyenlőségi terv</a:t>
          </a:r>
          <a:endParaRPr lang="en-US" sz="2000" kern="1200" dirty="0"/>
        </a:p>
      </dsp:txBody>
      <dsp:txXfrm>
        <a:off x="38838" y="2622976"/>
        <a:ext cx="8093852" cy="717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55688"/>
          <a:ext cx="8171528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 smtClean="0"/>
            <a:t>Tájékoztatáshoz való jog</a:t>
          </a:r>
          <a:endParaRPr lang="en-US" sz="2000" b="0" kern="1200" dirty="0"/>
        </a:p>
      </dsp:txBody>
      <dsp:txXfrm>
        <a:off x="23417" y="79105"/>
        <a:ext cx="8124694" cy="432866"/>
      </dsp:txXfrm>
    </dsp:sp>
    <dsp:sp modelId="{230DAF22-42C6-44FA-8B08-E9AF0639F02A}">
      <dsp:nvSpPr>
        <dsp:cNvPr id="0" name=""/>
        <dsp:cNvSpPr/>
      </dsp:nvSpPr>
      <dsp:spPr>
        <a:xfrm>
          <a:off x="0" y="1088871"/>
          <a:ext cx="8171528" cy="479700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 err="1" smtClean="0"/>
            <a:t>Együttdöntési</a:t>
          </a:r>
          <a:r>
            <a:rPr lang="hu-HU" sz="2000" b="0" kern="1200" dirty="0" smtClean="0"/>
            <a:t> jog </a:t>
          </a:r>
          <a:endParaRPr lang="en-US" sz="2000" b="0" kern="1200" dirty="0"/>
        </a:p>
      </dsp:txBody>
      <dsp:txXfrm>
        <a:off x="23417" y="1112288"/>
        <a:ext cx="8124694" cy="432866"/>
      </dsp:txXfrm>
    </dsp:sp>
    <dsp:sp modelId="{E8D8D651-9F8C-4F08-8230-76D6B1D4A850}">
      <dsp:nvSpPr>
        <dsp:cNvPr id="0" name=""/>
        <dsp:cNvSpPr/>
      </dsp:nvSpPr>
      <dsp:spPr>
        <a:xfrm>
          <a:off x="0" y="578126"/>
          <a:ext cx="8171528" cy="47970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/>
            <a:t>Véleményezési </a:t>
          </a:r>
          <a:r>
            <a:rPr lang="hu-HU" sz="2000" b="0" kern="1200" dirty="0" smtClean="0"/>
            <a:t>jog</a:t>
          </a:r>
          <a:endParaRPr lang="en-US" sz="2000" b="0" kern="1200" dirty="0"/>
        </a:p>
      </dsp:txBody>
      <dsp:txXfrm>
        <a:off x="23417" y="601543"/>
        <a:ext cx="8124694" cy="432866"/>
      </dsp:txXfrm>
    </dsp:sp>
    <dsp:sp modelId="{61984F92-E834-4D1A-8968-7C2843C5F947}">
      <dsp:nvSpPr>
        <dsp:cNvPr id="0" name=""/>
        <dsp:cNvSpPr/>
      </dsp:nvSpPr>
      <dsp:spPr>
        <a:xfrm>
          <a:off x="0" y="1616370"/>
          <a:ext cx="8171528" cy="47970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 smtClean="0"/>
            <a:t>Üzemi megállapodás kötésének lehetősége</a:t>
          </a:r>
          <a:endParaRPr lang="en-US" sz="2000" b="0" kern="1200" dirty="0"/>
        </a:p>
      </dsp:txBody>
      <dsp:txXfrm>
        <a:off x="23417" y="1639787"/>
        <a:ext cx="8124694" cy="432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8601"/>
          <a:ext cx="3335204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 smtClean="0"/>
            <a:t>Tájékoztatáshoz való jog</a:t>
          </a:r>
          <a:endParaRPr lang="en-US" sz="2000" b="0" kern="1200" dirty="0"/>
        </a:p>
      </dsp:txBody>
      <dsp:txXfrm>
        <a:off x="28329" y="36930"/>
        <a:ext cx="3278546" cy="5236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3A406-059F-46AC-921A-6BED1A92CEE8}">
      <dsp:nvSpPr>
        <dsp:cNvPr id="0" name=""/>
        <dsp:cNvSpPr/>
      </dsp:nvSpPr>
      <dsp:spPr>
        <a:xfrm>
          <a:off x="0" y="8601"/>
          <a:ext cx="3335204" cy="58032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/>
            <a:t>Véleményezési </a:t>
          </a:r>
          <a:r>
            <a:rPr lang="hu-HU" sz="2000" b="0" kern="1200" dirty="0" smtClean="0"/>
            <a:t>jog</a:t>
          </a:r>
          <a:endParaRPr lang="en-US" sz="2000" b="0" kern="1200" dirty="0"/>
        </a:p>
      </dsp:txBody>
      <dsp:txXfrm>
        <a:off x="28329" y="36930"/>
        <a:ext cx="3278546" cy="5236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8601"/>
          <a:ext cx="3335204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 err="1" smtClean="0"/>
            <a:t>Együttdöntési</a:t>
          </a:r>
          <a:r>
            <a:rPr lang="hu-HU" sz="2000" b="0" kern="1200" dirty="0" smtClean="0"/>
            <a:t> jog</a:t>
          </a:r>
          <a:endParaRPr lang="en-US" sz="2000" b="0" kern="1200" dirty="0"/>
        </a:p>
      </dsp:txBody>
      <dsp:txXfrm>
        <a:off x="28329" y="36930"/>
        <a:ext cx="3278546" cy="5236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0E06C-3BCB-4957-9BD4-186EF2F559EB}">
      <dsp:nvSpPr>
        <dsp:cNvPr id="0" name=""/>
        <dsp:cNvSpPr/>
      </dsp:nvSpPr>
      <dsp:spPr>
        <a:xfrm>
          <a:off x="0" y="384"/>
          <a:ext cx="3335204" cy="58815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kern="1200" dirty="0" smtClean="0"/>
            <a:t>Üzemi megállapodás kötésének lehetősége</a:t>
          </a:r>
          <a:endParaRPr lang="en-US" sz="2000" kern="1200" dirty="0"/>
        </a:p>
      </dsp:txBody>
      <dsp:txXfrm>
        <a:off x="28711" y="29095"/>
        <a:ext cx="3277782" cy="530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F583A-8A56-4DA1-B911-8B39F3C38975}" type="datetimeFigureOut">
              <a:rPr lang="hu-HU" smtClean="0"/>
              <a:t>2023.06.29.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56CE-F392-413E-A11B-171849849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506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DDC4-169B-4510-8066-03742E5A3C97}" type="datetimeFigureOut">
              <a:rPr lang="hu-HU" smtClean="0"/>
              <a:t>2023.06.29.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867F8-6233-438A-9D2D-5710782B6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1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7" y="1181819"/>
            <a:ext cx="7670800" cy="24741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6600" cap="all" baseline="0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667" y="3655949"/>
            <a:ext cx="7670800" cy="117468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8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07" y="552557"/>
            <a:ext cx="7711760" cy="768243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07" y="1443325"/>
            <a:ext cx="8549960" cy="4754275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907" y="6448084"/>
            <a:ext cx="990599" cy="228659"/>
          </a:xfrm>
        </p:spPr>
        <p:txBody>
          <a:bodyPr/>
          <a:lstStyle/>
          <a:p>
            <a:fld id="{24AA7FB5-A189-4902-BE0C-199AF8E2F42D}" type="datetime1">
              <a:rPr lang="hu-HU" smtClean="0"/>
              <a:t>2023.06.29.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7948" y="6448083"/>
            <a:ext cx="3859795" cy="22866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47BE-DFF2-4566-BFFD-F9F302BEB6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787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595765" y="2529473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30420" y="6136949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967542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143777" y="-21503"/>
            <a:ext cx="685800" cy="993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775" y="573891"/>
            <a:ext cx="7677157" cy="84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75" y="1680363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775" y="6460013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D8DF3F53-5AC0-45B4-BA09-20AEA656FCB9}" type="datetime1">
              <a:rPr lang="hu-HU" smtClean="0"/>
              <a:t>2023.06.29.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9103" y="6460012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172271" y="-40944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/>
                </a:solidFill>
              </a:defRPr>
            </a:lvl1pPr>
          </a:lstStyle>
          <a:p>
            <a:fld id="{4E8547BE-DFF2-4566-BFFD-F9F302BEB6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1248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hf hdr="0" ftr="0"/>
  <p:txStyles>
    <p:titleStyle>
      <a:lvl1pPr algn="l" defTabSz="457207" rtl="0" eaLnBrk="1" latinLnBrk="0" hangingPunct="1">
        <a:spcBef>
          <a:spcPct val="0"/>
        </a:spcBef>
        <a:buNone/>
        <a:defRPr sz="40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7" rtl="0" eaLnBrk="1" latinLnBrk="0" hangingPunct="1">
        <a:spcBef>
          <a:spcPts val="100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b="0" i="0" kern="1200">
          <a:solidFill>
            <a:schemeClr val="bg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800" b="0" i="0" kern="1200">
          <a:solidFill>
            <a:schemeClr val="bg1">
              <a:lumMod val="95000"/>
              <a:lumOff val="5000"/>
            </a:schemeClr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600" b="0" i="0" kern="1200">
          <a:solidFill>
            <a:schemeClr val="bg1">
              <a:lumMod val="95000"/>
              <a:lumOff val="5000"/>
            </a:schemeClr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400" b="0" i="0" kern="1200">
          <a:solidFill>
            <a:schemeClr val="bg1">
              <a:lumMod val="95000"/>
              <a:lumOff val="5000"/>
            </a:schemeClr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400" b="0" i="0" kern="1200">
          <a:solidFill>
            <a:schemeClr val="bg1">
              <a:lumMod val="95000"/>
              <a:lumOff val="5000"/>
            </a:schemeClr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hyperlink" Target="https://pte.hu/hu/alkalmazotti-tanacs" TargetMode="Externa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5.xml"/><Relationship Id="rId7" Type="http://schemas.openxmlformats.org/officeDocument/2006/relationships/hyperlink" Target="https://pte.hu/hu/alkalmazotti-tanacs/dokumentumok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lkalmazottitanacs@pt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te.hu/hu/alkalmazotti-tanac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66216" y="1266958"/>
            <a:ext cx="2178093" cy="4528457"/>
          </a:xfrm>
        </p:spPr>
        <p:txBody>
          <a:bodyPr anchor="ctr">
            <a:normAutofit/>
          </a:bodyPr>
          <a:lstStyle/>
          <a:p>
            <a:pPr algn="r"/>
            <a:r>
              <a:rPr lang="hu-HU" dirty="0" smtClean="0">
                <a:solidFill>
                  <a:schemeClr val="tx2"/>
                </a:solidFill>
              </a:rPr>
              <a:t>2023. JÚNIUS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90721" y="1266958"/>
            <a:ext cx="5106271" cy="45284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600" dirty="0"/>
              <a:t>PTE</a:t>
            </a:r>
            <a:br>
              <a:rPr lang="hu-HU" sz="3600" dirty="0"/>
            </a:br>
            <a:r>
              <a:rPr lang="hu-HU" sz="3600" dirty="0"/>
              <a:t>üzemi/Alkalmazotti Tanács</a:t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>TÁJÉKOZTATÓ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5" y="629267"/>
            <a:ext cx="7651465" cy="101665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EBEBEB"/>
                </a:solidFill>
              </a:rPr>
              <a:t>Az Üzemi </a:t>
            </a:r>
            <a:r>
              <a:rPr lang="hu-HU" dirty="0">
                <a:solidFill>
                  <a:srgbClr val="EBEBEB"/>
                </a:solidFill>
              </a:rPr>
              <a:t>Tanács </a:t>
            </a:r>
            <a:r>
              <a:rPr lang="hu-HU" dirty="0" smtClean="0">
                <a:solidFill>
                  <a:srgbClr val="EBEBEB"/>
                </a:solidFill>
              </a:rPr>
              <a:t>jogosítványai </a:t>
            </a:r>
            <a:r>
              <a:rPr lang="hu-HU" sz="2700" dirty="0" smtClean="0">
                <a:solidFill>
                  <a:srgbClr val="EBEBEB"/>
                </a:solidFill>
              </a:rPr>
              <a:t>IV</a:t>
            </a:r>
            <a:r>
              <a:rPr lang="hu-HU" dirty="0" smtClean="0">
                <a:solidFill>
                  <a:srgbClr val="EBEBEB"/>
                </a:solidFill>
              </a:rPr>
              <a:t>.</a:t>
            </a:r>
            <a:endParaRPr lang="hu-HU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821251"/>
              </p:ext>
            </p:extLst>
          </p:nvPr>
        </p:nvGraphicFramePr>
        <p:xfrm>
          <a:off x="2457791" y="1496758"/>
          <a:ext cx="3335204" cy="58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65175" y="2476884"/>
            <a:ext cx="8101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500" b="1" dirty="0"/>
              <a:t>A jogszabály alapján a </a:t>
            </a:r>
            <a:r>
              <a:rPr lang="hu-HU" sz="1500" b="1" dirty="0" smtClean="0"/>
              <a:t>munkáltató/Egyetem </a:t>
            </a:r>
            <a:r>
              <a:rPr lang="hu-HU" sz="1500" b="1" dirty="0"/>
              <a:t>és az </a:t>
            </a:r>
            <a:r>
              <a:rPr lang="hu-HU" sz="1500" b="1" dirty="0" smtClean="0"/>
              <a:t>Üzemi </a:t>
            </a:r>
            <a:r>
              <a:rPr lang="hu-HU" sz="1500" b="1" dirty="0"/>
              <a:t>T</a:t>
            </a:r>
            <a:r>
              <a:rPr lang="hu-HU" sz="1500" b="1" dirty="0" smtClean="0"/>
              <a:t>anács </a:t>
            </a:r>
            <a:r>
              <a:rPr lang="hu-HU" sz="1500" b="1" dirty="0"/>
              <a:t>közösen dönt a jóléti célú pénzeszközök felhasználásáról.</a:t>
            </a:r>
            <a:r>
              <a:rPr lang="hu-HU" sz="1500" dirty="0"/>
              <a:t> </a:t>
            </a:r>
            <a:endParaRPr lang="hu-HU" sz="1500" dirty="0" smtClean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hu-HU" sz="1500" dirty="0" smtClean="0"/>
          </a:p>
          <a:p>
            <a:pPr algn="just" fontAlgn="base"/>
            <a:r>
              <a:rPr lang="hu-HU" sz="1200" dirty="0" smtClean="0"/>
              <a:t>A </a:t>
            </a:r>
            <a:r>
              <a:rPr lang="hu-HU" sz="1200" dirty="0"/>
              <a:t>jóléti jelleget a pénzeszköz célja alapján lehet megállapítani, melyet minden esetben egyedileg kell megvizsgálni. Így például jóléti célú pénzeszköznek minősülhet a munkáltatói segélyezési alap, vagy a munkahelyi rendezvények támogatásával összefüggő elkülönült pénzalap is. Az üzemi tanács </a:t>
            </a:r>
            <a:r>
              <a:rPr lang="hu-HU" sz="1200" dirty="0" err="1"/>
              <a:t>együttdöntési</a:t>
            </a:r>
            <a:r>
              <a:rPr lang="hu-HU" sz="1200" dirty="0"/>
              <a:t> joga akkor is fennáll, ha a pénzeszköz jóléti jellegét a munkáltató egyoldalú döntése szüntette meg</a:t>
            </a:r>
            <a:r>
              <a:rPr lang="hu-HU" sz="1200" dirty="0" smtClean="0"/>
              <a:t>.</a:t>
            </a:r>
          </a:p>
          <a:p>
            <a:pPr algn="just" fontAlgn="base"/>
            <a:endParaRPr lang="hu-HU" sz="1200" dirty="0"/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r>
              <a:rPr lang="hu-HU" sz="1500" dirty="0"/>
              <a:t>A</a:t>
            </a:r>
            <a:r>
              <a:rPr lang="hu-HU" sz="1500" dirty="0" smtClean="0"/>
              <a:t> </a:t>
            </a:r>
            <a:r>
              <a:rPr lang="hu-HU" sz="1500" dirty="0"/>
              <a:t>munkáltatói </a:t>
            </a:r>
            <a:r>
              <a:rPr lang="hu-HU" sz="1500" dirty="0" smtClean="0"/>
              <a:t>költségviselésből következik, </a:t>
            </a:r>
            <a:r>
              <a:rPr lang="hu-HU" sz="1500" dirty="0"/>
              <a:t>hogy az </a:t>
            </a:r>
            <a:r>
              <a:rPr lang="hu-HU" sz="1500" dirty="0" smtClean="0"/>
              <a:t>Üzemi </a:t>
            </a:r>
            <a:r>
              <a:rPr lang="hu-HU" sz="1500" dirty="0"/>
              <a:t>T</a:t>
            </a:r>
            <a:r>
              <a:rPr lang="hu-HU" sz="1500" dirty="0" smtClean="0"/>
              <a:t>anács </a:t>
            </a:r>
            <a:r>
              <a:rPr lang="hu-HU" sz="1500" dirty="0"/>
              <a:t>működésével összefüggő költségek megállapításában is </a:t>
            </a:r>
            <a:r>
              <a:rPr lang="hu-HU" sz="1500" dirty="0" err="1"/>
              <a:t>együttdöntési</a:t>
            </a:r>
            <a:r>
              <a:rPr lang="hu-HU" sz="1500" dirty="0"/>
              <a:t> kötelezettsége van a </a:t>
            </a:r>
            <a:r>
              <a:rPr lang="hu-HU" sz="1500" dirty="0" smtClean="0"/>
              <a:t>munkáltatónak/Egyetemnek </a:t>
            </a:r>
            <a:r>
              <a:rPr lang="hu-HU" sz="1500" dirty="0"/>
              <a:t>és az </a:t>
            </a:r>
            <a:r>
              <a:rPr lang="hu-HU" sz="1500" dirty="0" smtClean="0"/>
              <a:t>Üzemi </a:t>
            </a:r>
            <a:r>
              <a:rPr lang="hu-HU" sz="1500" dirty="0"/>
              <a:t>T</a:t>
            </a:r>
            <a:r>
              <a:rPr lang="hu-HU" sz="1500" dirty="0" smtClean="0"/>
              <a:t>anácsnak</a:t>
            </a:r>
            <a:r>
              <a:rPr lang="hu-HU" sz="1500" dirty="0"/>
              <a:t>, hiszen annak mértékét a jogszabály nem határozza meg.</a:t>
            </a:r>
          </a:p>
          <a:p>
            <a:pPr algn="just" fontAlgn="base"/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2020632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7"/>
            <a:ext cx="7468584" cy="101665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EBEBEB"/>
                </a:solidFill>
              </a:rPr>
              <a:t>Az Üzemi </a:t>
            </a:r>
            <a:r>
              <a:rPr lang="hu-HU" dirty="0">
                <a:solidFill>
                  <a:srgbClr val="EBEBEB"/>
                </a:solidFill>
              </a:rPr>
              <a:t>Tanács </a:t>
            </a:r>
            <a:r>
              <a:rPr lang="hu-HU" dirty="0" smtClean="0">
                <a:solidFill>
                  <a:srgbClr val="EBEBEB"/>
                </a:solidFill>
              </a:rPr>
              <a:t>jogosítványai </a:t>
            </a:r>
            <a:r>
              <a:rPr lang="hu-HU" sz="2700" dirty="0">
                <a:solidFill>
                  <a:srgbClr val="EBEBEB"/>
                </a:solidFill>
              </a:rPr>
              <a:t>V</a:t>
            </a:r>
            <a:r>
              <a:rPr lang="hu-HU" sz="2700" dirty="0" smtClean="0">
                <a:solidFill>
                  <a:srgbClr val="EBEBEB"/>
                </a:solidFill>
              </a:rPr>
              <a:t>.</a:t>
            </a:r>
            <a:endParaRPr lang="hu-HU" sz="2700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167221"/>
              </p:ext>
            </p:extLst>
          </p:nvPr>
        </p:nvGraphicFramePr>
        <p:xfrm>
          <a:off x="2457791" y="1496758"/>
          <a:ext cx="3335204" cy="58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65175" y="2476884"/>
            <a:ext cx="8101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500" b="1" dirty="0"/>
              <a:t>A </a:t>
            </a:r>
            <a:r>
              <a:rPr lang="hu-HU" sz="1500" b="1" dirty="0" smtClean="0"/>
              <a:t>munkáltató/Egyetem </a:t>
            </a:r>
            <a:r>
              <a:rPr lang="hu-HU" sz="1500" b="1" dirty="0"/>
              <a:t>és az </a:t>
            </a:r>
            <a:r>
              <a:rPr lang="hu-HU" sz="1500" b="1" dirty="0" smtClean="0"/>
              <a:t>Üzemi Tanács </a:t>
            </a:r>
            <a:r>
              <a:rPr lang="hu-HU" sz="1500" b="1" dirty="0"/>
              <a:t>egymással üzemi megállapodást köthet, mely tartalmilag szinte megegyezik a kollektív szerződésben szabályozható elemekkel.</a:t>
            </a:r>
            <a:r>
              <a:rPr lang="hu-HU" sz="1500" dirty="0"/>
              <a:t> </a:t>
            </a:r>
            <a:endParaRPr lang="hu-HU" sz="1500" dirty="0" smtClean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hu-HU" dirty="0" smtClean="0"/>
          </a:p>
          <a:p>
            <a:pPr algn="just" fontAlgn="base"/>
            <a:r>
              <a:rPr lang="hu-HU" sz="1200" dirty="0" smtClean="0"/>
              <a:t>A </a:t>
            </a:r>
            <a:r>
              <a:rPr lang="hu-HU" sz="1200" dirty="0"/>
              <a:t>lényeges eltérés, amelyre üzemi megállapodás nem térhet ki, miszerint míg a kollektív szerződés eltérhet a munkabér tekintetében a jogszabályban meghatározottaktól, addig az üzemi megállapodás </a:t>
            </a:r>
            <a:r>
              <a:rPr lang="hu-HU" sz="1200" dirty="0" smtClean="0"/>
              <a:t>keretein </a:t>
            </a:r>
            <a:r>
              <a:rPr lang="hu-HU" sz="1200" dirty="0"/>
              <a:t>belül erre nincsen lehetőség. Az üzemi megállapodás az üzemi tanács megbízatásának tartamára köthető és annak megszűnésével az üzemi megállapodás is hatályát veszti</a:t>
            </a:r>
            <a:r>
              <a:rPr lang="hu-HU" sz="1200" dirty="0" smtClean="0"/>
              <a:t>.</a:t>
            </a:r>
          </a:p>
          <a:p>
            <a:pPr algn="just" fontAlgn="base"/>
            <a:endParaRPr lang="hu-HU" sz="1200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500" dirty="0"/>
              <a:t>A kollektív szerződés tekintetében az üzemi megállapodás </a:t>
            </a:r>
            <a:r>
              <a:rPr lang="hu-HU" sz="1500" dirty="0" err="1"/>
              <a:t>szubszidiárius</a:t>
            </a:r>
            <a:r>
              <a:rPr lang="hu-HU" sz="1500" dirty="0"/>
              <a:t> jellegű, tehát csak abban az esetben lehet kötni, ha a munkáltatónál nincs hatályban kollektív szerződés, illetve az üzemi megállapodás hatályát veszti, ha kollektív szerződés megkötésére jogosult szakszervezet, jogosultságának tényét a munkáltató számára bejelenti.</a:t>
            </a:r>
          </a:p>
        </p:txBody>
      </p:sp>
    </p:spTree>
    <p:extLst>
      <p:ext uri="{BB962C8B-B14F-4D97-AF65-F5344CB8AC3E}">
        <p14:creationId xmlns:p14="http://schemas.microsoft.com/office/powerpoint/2010/main" val="1798518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2757"/>
            <a:ext cx="7618212" cy="101665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EBEBEB"/>
                </a:solidFill>
              </a:rPr>
              <a:t>Az Üzemi </a:t>
            </a:r>
            <a:r>
              <a:rPr lang="hu-HU" dirty="0">
                <a:solidFill>
                  <a:srgbClr val="EBEBEB"/>
                </a:solidFill>
              </a:rPr>
              <a:t>Tanács </a:t>
            </a:r>
            <a:r>
              <a:rPr lang="hu-HU" dirty="0" smtClean="0">
                <a:solidFill>
                  <a:srgbClr val="EBEBEB"/>
                </a:solidFill>
              </a:rPr>
              <a:t>jogosítványai </a:t>
            </a:r>
            <a:r>
              <a:rPr lang="hu-HU" sz="2700" dirty="0">
                <a:solidFill>
                  <a:srgbClr val="EBEBEB"/>
                </a:solidFill>
              </a:rPr>
              <a:t>V</a:t>
            </a:r>
            <a:r>
              <a:rPr lang="hu-HU" sz="2700" dirty="0" smtClean="0">
                <a:solidFill>
                  <a:srgbClr val="EBEBEB"/>
                </a:solidFill>
              </a:rPr>
              <a:t>I.</a:t>
            </a:r>
            <a:endParaRPr lang="hu-HU" sz="2700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623387"/>
              </p:ext>
            </p:extLst>
          </p:nvPr>
        </p:nvGraphicFramePr>
        <p:xfrm>
          <a:off x="486697" y="2639964"/>
          <a:ext cx="8171528" cy="401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56953" y="2402308"/>
            <a:ext cx="7785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Az alábbi ábrán az ÜT konkrét jogosítványait gyűjtöttük össze a megfelelő (Mt.) paragrafusok mentén.</a:t>
            </a:r>
          </a:p>
        </p:txBody>
      </p:sp>
    </p:spTree>
    <p:extLst>
      <p:ext uri="{BB962C8B-B14F-4D97-AF65-F5344CB8AC3E}">
        <p14:creationId xmlns:p14="http://schemas.microsoft.com/office/powerpoint/2010/main" val="134385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7"/>
            <a:ext cx="7634839" cy="101665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EBEBEB"/>
                </a:solidFill>
              </a:rPr>
              <a:t>Az Üzemi </a:t>
            </a:r>
            <a:r>
              <a:rPr lang="hu-HU" dirty="0">
                <a:solidFill>
                  <a:srgbClr val="EBEBEB"/>
                </a:solidFill>
              </a:rPr>
              <a:t>Tanács </a:t>
            </a:r>
            <a:r>
              <a:rPr lang="hu-HU" dirty="0" smtClean="0">
                <a:solidFill>
                  <a:srgbClr val="EBEBEB"/>
                </a:solidFill>
              </a:rPr>
              <a:t>kötelezettségei</a:t>
            </a:r>
            <a:endParaRPr lang="hu-HU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649561"/>
              </p:ext>
            </p:extLst>
          </p:nvPr>
        </p:nvGraphicFramePr>
        <p:xfrm>
          <a:off x="486697" y="2286162"/>
          <a:ext cx="8171528" cy="427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7464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7"/>
            <a:ext cx="7967348" cy="101665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PTE </a:t>
            </a:r>
            <a:r>
              <a:rPr lang="hu-HU" strike="sngStrike" dirty="0" smtClean="0"/>
              <a:t>Üzemi</a:t>
            </a:r>
            <a:r>
              <a:rPr lang="hu-HU" dirty="0" smtClean="0"/>
              <a:t>/Alkalmazotti Tanács</a:t>
            </a:r>
            <a:endParaRPr lang="hu-HU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69167"/>
              </p:ext>
            </p:extLst>
          </p:nvPr>
        </p:nvGraphicFramePr>
        <p:xfrm>
          <a:off x="365760" y="2452346"/>
          <a:ext cx="5694218" cy="5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65265" y="3034145"/>
            <a:ext cx="800515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Az Üzemi Tanács számára jogszabályban biztosított jogokat gyakorolja, de elnevezése Alkalmazotti Tanácsra változott, hangsúlyozva, hogy munkatársainkat helyezzük a fókuszba.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 PTE </a:t>
            </a:r>
            <a:r>
              <a:rPr lang="hu-HU" dirty="0"/>
              <a:t>Alkalmazotti Tanács </a:t>
            </a:r>
            <a:r>
              <a:rPr lang="hu-HU" dirty="0" smtClean="0"/>
              <a:t>célja, </a:t>
            </a:r>
            <a:r>
              <a:rPr lang="hu-HU" dirty="0"/>
              <a:t>hogy </a:t>
            </a:r>
            <a:r>
              <a:rPr lang="hu-HU" dirty="0" smtClean="0"/>
              <a:t>működése </a:t>
            </a:r>
            <a:r>
              <a:rPr lang="hu-HU" dirty="0"/>
              <a:t>minden szintjén a </a:t>
            </a:r>
            <a:r>
              <a:rPr lang="hu-HU" dirty="0" smtClean="0"/>
              <a:t>munkáltatóval/Egyetemmel </a:t>
            </a:r>
            <a:r>
              <a:rPr lang="hu-HU" dirty="0"/>
              <a:t>és a szakszervezetekkel való konstruktív együttműködés jegyében </a:t>
            </a:r>
            <a:r>
              <a:rPr lang="hu-HU" dirty="0" smtClean="0"/>
              <a:t>alakítsa </a:t>
            </a:r>
            <a:r>
              <a:rPr lang="hu-HU" dirty="0"/>
              <a:t>ki a </a:t>
            </a:r>
            <a:r>
              <a:rPr lang="hu-HU" dirty="0" smtClean="0"/>
              <a:t>folyamatait</a:t>
            </a:r>
            <a:r>
              <a:rPr lang="hu-HU" dirty="0"/>
              <a:t>. </a:t>
            </a:r>
            <a:r>
              <a:rPr lang="hu-HU" dirty="0" smtClean="0"/>
              <a:t>Törekszik arra, </a:t>
            </a:r>
            <a:r>
              <a:rPr lang="hu-HU" dirty="0"/>
              <a:t>hogy érdekképviseleti, munkavállalói </a:t>
            </a:r>
            <a:r>
              <a:rPr lang="hu-HU" dirty="0" err="1"/>
              <a:t>participációs</a:t>
            </a:r>
            <a:r>
              <a:rPr lang="hu-HU" dirty="0"/>
              <a:t> </a:t>
            </a:r>
            <a:r>
              <a:rPr lang="hu-HU" dirty="0" smtClean="0"/>
              <a:t>tevékenységét </a:t>
            </a:r>
            <a:r>
              <a:rPr lang="hu-HU" dirty="0"/>
              <a:t>az Egyetem egészének érdekében, a munkáltató és munkavállalói érdekek közti hatékony és transzparens közvetítés jegyében </a:t>
            </a:r>
            <a:r>
              <a:rPr lang="hu-HU" dirty="0" smtClean="0"/>
              <a:t>tudja végezni. </a:t>
            </a:r>
          </a:p>
          <a:p>
            <a:pPr algn="just"/>
            <a:endParaRPr lang="hu-HU" dirty="0" smtClean="0"/>
          </a:p>
          <a:p>
            <a:r>
              <a:rPr lang="hu-HU" sz="1200" dirty="0"/>
              <a:t>/</a:t>
            </a:r>
            <a:r>
              <a:rPr lang="hu-HU" sz="1200" dirty="0" smtClean="0"/>
              <a:t>Idézet </a:t>
            </a:r>
            <a:r>
              <a:rPr lang="hu-HU" sz="1200" dirty="0"/>
              <a:t>az alábbi levélből - </a:t>
            </a:r>
            <a:r>
              <a:rPr lang="hu-HU" sz="1200" dirty="0" smtClean="0"/>
              <a:t>Tájékoztatás_szakszervezeteknek_220411_aláírt.pdf /</a:t>
            </a:r>
            <a:endParaRPr lang="hu-HU" sz="1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1618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7"/>
            <a:ext cx="7967348" cy="101665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PTE Alkalmazotti Tanács tisztségviselői</a:t>
            </a:r>
            <a:r>
              <a:rPr lang="hu-HU" dirty="0"/>
              <a:t>, tagjai</a:t>
            </a:r>
            <a:endParaRPr lang="hu-HU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936852"/>
              </p:ext>
            </p:extLst>
          </p:nvPr>
        </p:nvGraphicFramePr>
        <p:xfrm>
          <a:off x="486696" y="2358316"/>
          <a:ext cx="5694218" cy="342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86696" y="4616108"/>
            <a:ext cx="9069186" cy="116955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1400" dirty="0" smtClean="0"/>
              <a:t>Dr. Várnagy Péter	6. Kókay Péter</a:t>
            </a:r>
          </a:p>
          <a:p>
            <a:pPr marL="342900" indent="-342900">
              <a:buAutoNum type="arabicPeriod"/>
            </a:pPr>
            <a:r>
              <a:rPr lang="hu-HU" sz="1400" dirty="0" smtClean="0"/>
              <a:t>Dr. Atlasz Tamás		7. Máté Rita</a:t>
            </a:r>
          </a:p>
          <a:p>
            <a:pPr marL="342900" indent="-342900">
              <a:buFontTx/>
              <a:buAutoNum type="arabicPeriod"/>
            </a:pPr>
            <a:r>
              <a:rPr lang="hu-HU" sz="1400" dirty="0" err="1" smtClean="0"/>
              <a:t>Lamár</a:t>
            </a:r>
            <a:r>
              <a:rPr lang="hu-HU" sz="1400" dirty="0" smtClean="0"/>
              <a:t> Ibolya		8. </a:t>
            </a:r>
            <a:r>
              <a:rPr lang="hu-HU" sz="1400" dirty="0" err="1"/>
              <a:t>Dulánszky</a:t>
            </a:r>
            <a:r>
              <a:rPr lang="hu-HU" sz="1400" dirty="0"/>
              <a:t> </a:t>
            </a:r>
            <a:r>
              <a:rPr lang="hu-HU" sz="1400" dirty="0" smtClean="0"/>
              <a:t>Jenő</a:t>
            </a:r>
          </a:p>
          <a:p>
            <a:pPr marL="342900" indent="-342900">
              <a:buAutoNum type="arabicPeriod"/>
            </a:pPr>
            <a:r>
              <a:rPr lang="hu-HU" sz="1400" dirty="0" smtClean="0"/>
              <a:t>Galgóczi Marianna	9. Bárkányi Tamás</a:t>
            </a:r>
          </a:p>
          <a:p>
            <a:pPr marL="342900" indent="-342900">
              <a:buAutoNum type="arabicPeriod"/>
            </a:pPr>
            <a:r>
              <a:rPr lang="hu-HU" sz="1400" dirty="0" smtClean="0"/>
              <a:t>Mészárosné Szentirányi Zita	10. </a:t>
            </a:r>
            <a:r>
              <a:rPr lang="hu-HU" sz="1400" dirty="0" err="1" smtClean="0"/>
              <a:t>Jakabos</a:t>
            </a:r>
            <a:r>
              <a:rPr lang="hu-HU" sz="1400" dirty="0" smtClean="0"/>
              <a:t> Emese</a:t>
            </a:r>
          </a:p>
        </p:txBody>
      </p:sp>
    </p:spTree>
    <p:extLst>
      <p:ext uri="{BB962C8B-B14F-4D97-AF65-F5344CB8AC3E}">
        <p14:creationId xmlns:p14="http://schemas.microsoft.com/office/powerpoint/2010/main" val="256006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 fontScale="90000"/>
          </a:bodyPr>
          <a:lstStyle/>
          <a:p>
            <a:r>
              <a:rPr lang="hu-HU" dirty="0"/>
              <a:t>A PTE Alkalmazotti Tanács eddigi </a:t>
            </a:r>
            <a:r>
              <a:rPr lang="hu-HU" dirty="0" smtClean="0"/>
              <a:t>működése 2022-2023 I.</a:t>
            </a:r>
            <a:endParaRPr lang="hu-HU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363789"/>
              </p:ext>
            </p:extLst>
          </p:nvPr>
        </p:nvGraphicFramePr>
        <p:xfrm>
          <a:off x="486697" y="2286162"/>
          <a:ext cx="8171528" cy="430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53948" y="5364318"/>
            <a:ext cx="78361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dirty="0" smtClean="0"/>
              <a:t>Saját </a:t>
            </a:r>
            <a:r>
              <a:rPr lang="hu-HU" sz="1300" dirty="0"/>
              <a:t>honlap kialakítása (</a:t>
            </a:r>
            <a:r>
              <a:rPr lang="hu-HU" sz="1300" dirty="0">
                <a:hlinkClick r:id="rId7"/>
              </a:rPr>
              <a:t>https://</a:t>
            </a:r>
            <a:r>
              <a:rPr lang="hu-HU" sz="1300" dirty="0" smtClean="0">
                <a:hlinkClick r:id="rId7"/>
              </a:rPr>
              <a:t>pte.hu/hu/alkalmazotti-tanacs</a:t>
            </a:r>
            <a:r>
              <a:rPr lang="hu-HU" sz="13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dirty="0" smtClean="0"/>
              <a:t>AT </a:t>
            </a:r>
            <a:r>
              <a:rPr lang="hu-HU" sz="1300" dirty="0"/>
              <a:t>Iroda és ügyfélfogadás kialakítása </a:t>
            </a:r>
            <a:r>
              <a:rPr lang="hu-HU" sz="1300" dirty="0" smtClean="0"/>
              <a:t>(Cím</a:t>
            </a:r>
            <a:r>
              <a:rPr lang="hu-HU" sz="1300" dirty="0"/>
              <a:t>: 7646 Pécs, Jakabhegyi út 6, földszint 32-es </a:t>
            </a:r>
            <a:r>
              <a:rPr lang="hu-HU" sz="1300" dirty="0" smtClean="0"/>
              <a:t>iroda)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dirty="0" smtClean="0"/>
              <a:t>Egyéb egyeztetések és tárgyalások (egyetemi vezetéssel és érdekképviseletekkel egyaránt)</a:t>
            </a:r>
            <a:endParaRPr lang="hu-HU" sz="13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6278" y="4532114"/>
            <a:ext cx="81000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A Tanács az Alkalmazotti Megállapodás tervezetét 2022</a:t>
            </a:r>
            <a:r>
              <a:rPr lang="hu-HU" sz="1300" dirty="0"/>
              <a:t>. </a:t>
            </a:r>
            <a:r>
              <a:rPr lang="hu-HU" sz="1300" dirty="0" smtClean="0"/>
              <a:t>áprilisában elküldte a munkáltatónak</a:t>
            </a:r>
            <a:endParaRPr lang="hu-HU" sz="1300" dirty="0"/>
          </a:p>
        </p:txBody>
      </p:sp>
    </p:spTree>
    <p:extLst>
      <p:ext uri="{BB962C8B-B14F-4D97-AF65-F5344CB8AC3E}">
        <p14:creationId xmlns:p14="http://schemas.microsoft.com/office/powerpoint/2010/main" val="2212791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 fontScale="90000"/>
          </a:bodyPr>
          <a:lstStyle/>
          <a:p>
            <a:r>
              <a:rPr lang="hu-HU" dirty="0"/>
              <a:t>A PTE Alkalmazotti Tanács eddigi </a:t>
            </a:r>
            <a:r>
              <a:rPr lang="hu-HU" dirty="0" smtClean="0"/>
              <a:t>működése 2022-2023 II.</a:t>
            </a:r>
            <a:endParaRPr lang="hu-HU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756049"/>
              </p:ext>
            </p:extLst>
          </p:nvPr>
        </p:nvGraphicFramePr>
        <p:xfrm>
          <a:off x="486697" y="2286162"/>
          <a:ext cx="8171528" cy="427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56953" y="4063811"/>
            <a:ext cx="78361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smtClean="0"/>
              <a:t>Tag jelölése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smtClean="0"/>
              <a:t>Aktív </a:t>
            </a:r>
            <a:r>
              <a:rPr lang="hu-HU" sz="1400" dirty="0" smtClean="0"/>
              <a:t>részvétel</a:t>
            </a:r>
            <a:r>
              <a:rPr lang="hu-HU" sz="1200" dirty="0" smtClean="0"/>
              <a:t> és munka a bizottságokban</a:t>
            </a:r>
            <a:endParaRPr lang="hu-HU" sz="1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6953" y="2917123"/>
            <a:ext cx="778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Szolgálati </a:t>
            </a:r>
            <a:r>
              <a:rPr lang="hu-HU" sz="1400" dirty="0"/>
              <a:t>lakás </a:t>
            </a:r>
            <a:r>
              <a:rPr lang="hu-HU" sz="1400" dirty="0" smtClean="0"/>
              <a:t>pályázatok	2022: 41 db	2023. jún.-ig: 17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Lakáskölcsön pályázatok 	2022: 12 db	2023. jún.-ig: 6 db 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77248" y="6057781"/>
            <a:ext cx="73399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A PTE Alkalmazotti Tanács tevékenységéről az alábbi helyen </a:t>
            </a:r>
            <a:r>
              <a:rPr lang="hu-HU" sz="1400" dirty="0"/>
              <a:t>találhat </a:t>
            </a:r>
            <a:r>
              <a:rPr lang="hu-HU" sz="1400" dirty="0" smtClean="0"/>
              <a:t>részletesebb információkat</a:t>
            </a:r>
            <a:r>
              <a:rPr lang="hu-HU" sz="1400" dirty="0"/>
              <a:t>: </a:t>
            </a:r>
            <a:r>
              <a:rPr lang="hu-HU" sz="1400" dirty="0">
                <a:hlinkClick r:id="rId7"/>
              </a:rPr>
              <a:t>https://</a:t>
            </a:r>
            <a:r>
              <a:rPr lang="hu-HU" sz="1400" dirty="0" smtClean="0">
                <a:hlinkClick r:id="rId7"/>
              </a:rPr>
              <a:t>pte.hu/hu/alkalmazotti-tanacs/dokumentumok</a:t>
            </a:r>
            <a:endParaRPr lang="hu-HU" sz="1400" dirty="0" smtClean="0"/>
          </a:p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5" y="6233560"/>
            <a:ext cx="456075" cy="4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92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7FB5-A189-4902-BE0C-199AF8E2F42D}" type="datetime1">
              <a:rPr lang="hu-HU" smtClean="0"/>
              <a:t>2023.06.29.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47BE-DFF2-4566-BFFD-F9F302BEB60B}" type="slidenum">
              <a:rPr lang="hu-HU" smtClean="0"/>
              <a:t>18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5"/>
            <a:ext cx="4994673" cy="678318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28" y="1209443"/>
            <a:ext cx="5018272" cy="564855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090160" y="31242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Melléklet-1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7FB5-A189-4902-BE0C-199AF8E2F42D}" type="datetime1">
              <a:rPr lang="hu-HU" smtClean="0"/>
              <a:t>2023.06.29.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47BE-DFF2-4566-BFFD-F9F302BEB60B}" type="slidenum">
              <a:rPr lang="hu-HU" smtClean="0"/>
              <a:t>19</a:t>
            </a:fld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221"/>
            <a:ext cx="4137660" cy="6522259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23" y="1356359"/>
            <a:ext cx="4613549" cy="5433061"/>
          </a:xfrm>
          <a:prstGeom prst="rect">
            <a:avLst/>
          </a:prstGeom>
        </p:spPr>
      </p:pic>
      <p:sp>
        <p:nvSpPr>
          <p:cNvPr id="10" name="Cím 9"/>
          <p:cNvSpPr txBox="1">
            <a:spLocks noGrp="1"/>
          </p:cNvSpPr>
          <p:nvPr>
            <p:ph type="title"/>
          </p:nvPr>
        </p:nvSpPr>
        <p:spPr>
          <a:xfrm>
            <a:off x="4427538" y="65151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Melléklet-2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EBEBEB"/>
                </a:solidFill>
              </a:rPr>
              <a:t>Tartalomjegyzék</a:t>
            </a:r>
            <a:endParaRPr lang="hu-HU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 dirty="0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54423"/>
              </p:ext>
            </p:extLst>
          </p:nvPr>
        </p:nvGraphicFramePr>
        <p:xfrm>
          <a:off x="448596" y="2352620"/>
          <a:ext cx="7834344" cy="373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07494" y="6165413"/>
            <a:ext cx="717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* Az Üzemi Tanács elnevezés a PTE-n Alkalmazotti Tanácsra változott, </a:t>
            </a:r>
            <a:r>
              <a:rPr lang="hu-HU" sz="1200" dirty="0"/>
              <a:t>hangsúlyozva, hogy </a:t>
            </a:r>
            <a:r>
              <a:rPr lang="hu-HU" sz="1200" dirty="0" smtClean="0"/>
              <a:t>munkatársainkat </a:t>
            </a:r>
            <a:r>
              <a:rPr lang="hu-HU" sz="1200" dirty="0"/>
              <a:t>helyezzük a </a:t>
            </a:r>
            <a:r>
              <a:rPr lang="hu-HU" sz="1200" dirty="0" smtClean="0"/>
              <a:t>fókuszba!</a:t>
            </a:r>
            <a:endParaRPr lang="hu-HU" sz="1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1" y="6165413"/>
            <a:ext cx="535033" cy="4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8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7FB5-A189-4902-BE0C-199AF8E2F42D}" type="datetime1">
              <a:rPr lang="hu-HU" smtClean="0"/>
              <a:t>2023.06.29.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47BE-DFF2-4566-BFFD-F9F302BEB60B}" type="slidenum">
              <a:rPr lang="hu-HU" smtClean="0"/>
              <a:t>20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33"/>
            <a:ext cx="4640580" cy="6532973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22" y="1959293"/>
            <a:ext cx="4582478" cy="4311106"/>
          </a:xfrm>
          <a:prstGeom prst="rect">
            <a:avLst/>
          </a:prstGeom>
        </p:spPr>
      </p:pic>
      <p:sp>
        <p:nvSpPr>
          <p:cNvPr id="9" name="Cím 8"/>
          <p:cNvSpPr txBox="1">
            <a:spLocks noGrp="1"/>
          </p:cNvSpPr>
          <p:nvPr>
            <p:ph type="title"/>
          </p:nvPr>
        </p:nvSpPr>
        <p:spPr>
          <a:xfrm>
            <a:off x="4899025" y="918210"/>
            <a:ext cx="318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Melléklet-3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6">
            <a:extLst>
              <a:ext uri="{FF2B5EF4-FFF2-40B4-BE49-F238E27FC236}">
                <a16:creationId xmlns=""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Kérjük, </a:t>
            </a:r>
            <a:r>
              <a:rPr lang="hu-HU" sz="1400" dirty="0">
                <a:solidFill>
                  <a:schemeClr val="bg1"/>
                </a:solidFill>
              </a:rPr>
              <a:t>továbbra is támogasson minket és észrevételeivel, javaslataival, problémái megosztásával segítse az </a:t>
            </a:r>
            <a:r>
              <a:rPr lang="hu-HU" sz="1400" dirty="0" smtClean="0">
                <a:solidFill>
                  <a:schemeClr val="bg1"/>
                </a:solidFill>
              </a:rPr>
              <a:t>Alkalmazotti </a:t>
            </a:r>
            <a:r>
              <a:rPr lang="hu-HU" sz="1400" dirty="0">
                <a:solidFill>
                  <a:schemeClr val="bg1"/>
                </a:solidFill>
              </a:rPr>
              <a:t>Tanács sikerességét. Kérjük, keressenek minket az </a:t>
            </a:r>
            <a:r>
              <a:rPr lang="hu-HU" sz="1400" b="1" dirty="0" err="1">
                <a:solidFill>
                  <a:schemeClr val="bg1"/>
                </a:solidFill>
                <a:hlinkClick r:id="rId3" tooltip="mailto:alkalmazottitanacs@pte.hu"/>
              </a:rPr>
              <a:t>alkalmazottitanacs</a:t>
            </a:r>
            <a:r>
              <a:rPr lang="hu-HU" sz="1400" b="1" dirty="0">
                <a:solidFill>
                  <a:schemeClr val="bg1"/>
                </a:solidFill>
                <a:hlinkClick r:id="rId3" tooltip="mailto:alkalmazottitanacs@pte.hu"/>
              </a:rPr>
              <a:t>@</a:t>
            </a:r>
            <a:r>
              <a:rPr lang="hu-HU" sz="1400" b="1" dirty="0" err="1">
                <a:solidFill>
                  <a:schemeClr val="bg1"/>
                </a:solidFill>
                <a:hlinkClick r:id="rId3" tooltip="mailto:alkalmazottitanacs@pte.hu"/>
              </a:rPr>
              <a:t>pte.hu</a:t>
            </a:r>
            <a:r>
              <a:rPr lang="hu-HU" sz="1400" dirty="0">
                <a:solidFill>
                  <a:schemeClr val="bg1"/>
                </a:solidFill>
              </a:rPr>
              <a:t> email címen, illetve tagjainkat </a:t>
            </a:r>
            <a:r>
              <a:rPr lang="hu-HU" sz="1400" dirty="0" smtClean="0">
                <a:solidFill>
                  <a:schemeClr val="bg1"/>
                </a:solidFill>
              </a:rPr>
              <a:t>elérhetőségeiken.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4128" y="623571"/>
            <a:ext cx="7695743" cy="3523885"/>
          </a:xfrm>
        </p:spPr>
        <p:txBody>
          <a:bodyPr>
            <a:normAutofit/>
          </a:bodyPr>
          <a:lstStyle/>
          <a:p>
            <a:pPr algn="ctr"/>
            <a:r>
              <a:rPr lang="hu-HU" sz="7000" cap="none" dirty="0" smtClean="0"/>
              <a:t>Köszönettel:</a:t>
            </a:r>
            <a:br>
              <a:rPr lang="hu-HU" sz="7000" cap="none" dirty="0" smtClean="0"/>
            </a:br>
            <a:r>
              <a:rPr lang="hu-HU" sz="4800" cap="none" dirty="0" smtClean="0"/>
              <a:t>A PTE Alkalmazotti Tanács tagjai</a:t>
            </a:r>
            <a:endParaRPr lang="hu-HU" sz="4800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605905" y="6037570"/>
            <a:ext cx="79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bg1"/>
                </a:solidFill>
                <a:hlinkClick r:id="rId4"/>
              </a:rPr>
              <a:t>Honlapunk címe: https</a:t>
            </a:r>
            <a:r>
              <a:rPr lang="hu-HU" sz="1400" b="1" dirty="0">
                <a:solidFill>
                  <a:schemeClr val="bg1"/>
                </a:solidFill>
                <a:hlinkClick r:id="rId4"/>
              </a:rPr>
              <a:t>://</a:t>
            </a:r>
            <a:r>
              <a:rPr lang="hu-HU" sz="1400" b="1" dirty="0" smtClean="0">
                <a:solidFill>
                  <a:schemeClr val="bg1"/>
                </a:solidFill>
                <a:hlinkClick r:id="rId4"/>
              </a:rPr>
              <a:t>pte.hu/hu/alkalmazotti-tanacs</a:t>
            </a:r>
            <a:endParaRPr lang="hu-HU" sz="1400" b="1" dirty="0" smtClean="0">
              <a:solidFill>
                <a:schemeClr val="bg1"/>
              </a:solidFill>
            </a:endParaRPr>
          </a:p>
          <a:p>
            <a:pPr algn="ctr"/>
            <a:endParaRPr lang="hu-H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EBEBEB"/>
                </a:solidFill>
              </a:rPr>
              <a:t>Mi is az Üzemi Tanács?</a:t>
            </a:r>
            <a:endParaRPr lang="hu-HU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030568"/>
              </p:ext>
            </p:extLst>
          </p:nvPr>
        </p:nvGraphicFramePr>
        <p:xfrm>
          <a:off x="598515" y="2648950"/>
          <a:ext cx="8130426" cy="390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61378" y="3840296"/>
            <a:ext cx="7971907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hu-HU" sz="1600" dirty="0"/>
              <a:t>Az </a:t>
            </a:r>
            <a:r>
              <a:rPr lang="hu-HU" sz="1600" dirty="0" smtClean="0"/>
              <a:t>Üzemi Tanács </a:t>
            </a:r>
            <a:r>
              <a:rPr lang="hu-HU" sz="1600" dirty="0"/>
              <a:t>lehetőséget ad a munkavállalóknak arra, hogy közvetlenül részt vegyenek a munkahelyükkel kapcsolatos döntések meghozatalában, és hogy segítsék </a:t>
            </a:r>
            <a:r>
              <a:rPr lang="hu-HU" sz="1600" dirty="0" smtClean="0"/>
              <a:t>az Egyetem és </a:t>
            </a:r>
            <a:r>
              <a:rPr lang="hu-HU" sz="1600" dirty="0"/>
              <a:t>a munkavállalók közötti párbeszédet és együttműködést. Ezáltal erősödhet a munkavállalók és </a:t>
            </a:r>
            <a:r>
              <a:rPr lang="hu-HU" sz="1600" dirty="0" smtClean="0"/>
              <a:t>az Egyetem közötti </a:t>
            </a:r>
            <a:r>
              <a:rPr lang="hu-HU" sz="1600" dirty="0"/>
              <a:t>kapcsolat, és a munkahelyi környezet javulhat.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368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EBEBEB"/>
                </a:solidFill>
              </a:rPr>
              <a:t>Az Üzemi </a:t>
            </a:r>
            <a:r>
              <a:rPr lang="hu-HU" dirty="0">
                <a:solidFill>
                  <a:srgbClr val="EBEBEB"/>
                </a:solidFill>
              </a:rPr>
              <a:t>Tanács működése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221876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34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" y="410068"/>
            <a:ext cx="2331469" cy="1444752"/>
          </a:xfrm>
        </p:spPr>
        <p:txBody>
          <a:bodyPr anchor="b">
            <a:normAutofit/>
          </a:bodyPr>
          <a:lstStyle/>
          <a:p>
            <a:r>
              <a:rPr lang="hu-HU" sz="2400" dirty="0">
                <a:solidFill>
                  <a:srgbClr val="EBEBEB"/>
                </a:solidFill>
              </a:rPr>
              <a:t>Érdekvédelem vs. részvétel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=""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6200000">
            <a:off x="2703491" y="417491"/>
            <a:ext cx="6858001" cy="6023018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19545E59-4992-4F6B-9A9B-CD38CCA6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91" y="3072385"/>
            <a:ext cx="2331043" cy="29474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hu-HU" sz="12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u-HU" sz="1200" dirty="0">
              <a:solidFill>
                <a:srgbClr val="FFFFFF"/>
              </a:solidFill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 smtClean="0"/>
              <a:pPr algn="r">
                <a:spcAft>
                  <a:spcPts val="600"/>
                </a:spcAft>
              </a:pPr>
              <a:t>2023.06.29.</a:t>
            </a:fld>
            <a:endParaRPr lang="hu-HU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="" xmlns:a16="http://schemas.microsoft.com/office/drawing/2014/main" id="{E318217C-8C73-4FD2-BB72-E5735AD81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88974"/>
              </p:ext>
            </p:extLst>
          </p:nvPr>
        </p:nvGraphicFramePr>
        <p:xfrm>
          <a:off x="3527408" y="1291905"/>
          <a:ext cx="5222309" cy="4865053"/>
        </p:xfrm>
        <a:graphic>
          <a:graphicData uri="http://schemas.openxmlformats.org/drawingml/2006/table">
            <a:tbl>
              <a:tblPr firstRow="1" firstCol="1" bandRow="1"/>
              <a:tblGrid>
                <a:gridCol w="977382">
                  <a:extLst>
                    <a:ext uri="{9D8B030D-6E8A-4147-A177-3AD203B41FA5}">
                      <a16:colId xmlns="" xmlns:a16="http://schemas.microsoft.com/office/drawing/2014/main" val="1865165620"/>
                    </a:ext>
                  </a:extLst>
                </a:gridCol>
                <a:gridCol w="2042360">
                  <a:extLst>
                    <a:ext uri="{9D8B030D-6E8A-4147-A177-3AD203B41FA5}">
                      <a16:colId xmlns="" xmlns:a16="http://schemas.microsoft.com/office/drawing/2014/main" val="210587893"/>
                    </a:ext>
                  </a:extLst>
                </a:gridCol>
                <a:gridCol w="2202567">
                  <a:extLst>
                    <a:ext uri="{9D8B030D-6E8A-4147-A177-3AD203B41FA5}">
                      <a16:colId xmlns="" xmlns:a16="http://schemas.microsoft.com/office/drawing/2014/main" val="1846370572"/>
                    </a:ext>
                  </a:extLst>
                </a:gridCol>
              </a:tblGrid>
              <a:tr h="154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Szakszervezeti érdekvédelem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Dolgozói részvétel (ÜT)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2886222"/>
                  </a:ext>
                </a:extLst>
              </a:tr>
              <a:tr h="8174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Célja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munkáltatóval folytatott alku során megkötött kollektív szerződéssel, a munkavállalók alkalmazási feltételeinek szabályozása.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dolgozói érdekek következetes képviseletével felelősségteljes közre­működést jelent az Egyetem hosszú távú, piacképes működésének fenntartásában.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1861467"/>
                  </a:ext>
                </a:extLst>
              </a:tr>
              <a:tr h="8174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tevékenység szintjei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Önálló jogi személyiségű, Egyetemen kívüli szervezetként átfogja képviselt szakmát.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üzemi tanács tevékenysége csak az Egyetemen belül értelmezhető.</a:t>
                      </a: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Szigorúan az Egyetem munkavállalói által választott tagok, egyetemi struktúrán belüli testülete.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9413524"/>
                  </a:ext>
                </a:extLst>
              </a:tr>
              <a:tr h="11489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tevékenység tartalma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szakszervezet a teljes tagságát, az ő érdekérvényesítésükön keresztül egy ágazat, szakma munkavállalóit kívánja jobb munkaerő-piaci pozícióba juttatni, nem csak egy-egy munkáltató munkavállalóit. 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Egyetemben gondolkodik, feladata a részvétel a közvetlen és tágabb értelmű működési folyamatokat, a foglalkoztatást, a munka körülményeit, feltételeit, valamint a közösen megtermelt javak elosztását befolyásoló döntésekben.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4925770"/>
                  </a:ext>
                </a:extLst>
              </a:tr>
              <a:tr h="1926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Feladata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Kollektív szerződés megkötése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munkaviszonyra vonatkozó szabályok érvényesülésének ellenőrzése.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egyetemi döntésekben gyakorolja a munkavállalók </a:t>
                      </a:r>
                      <a:r>
                        <a:rPr lang="hu-H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participációs</a:t>
                      </a: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jogait az üzemi tanács.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tervek megvalósulásának fontos tényezője a végrehajtásban részt vevő munkavállalók magatartása, viszonya a döntéshez. Ebben tud igazán komoly segítséget nyújtani az üzemi tanács, amely egyfajta információs csatorna, kapocs a munkavállalók és a munkáltató között.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2146652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60216" y="2447158"/>
            <a:ext cx="2998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Az </a:t>
            </a:r>
            <a:r>
              <a:rPr lang="hu-HU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Üzemi Tanács </a:t>
            </a:r>
            <a:r>
              <a:rPr lang="hu-HU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szakszervezetekhez hasonlóan, mint munkavállalói érdekképviseleti szerv működik az egyes munkáltatóknál, az alábbi összehasonlító ábrán </a:t>
            </a:r>
            <a:r>
              <a:rPr lang="hu-HU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két érdekvédelem közötti különbségeket láthatjuk.</a:t>
            </a:r>
            <a:endParaRPr lang="hu-HU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EBEBEB"/>
                </a:solidFill>
              </a:rPr>
              <a:t>Jogok és kötelezettségek: Általános követelmények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635418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648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7"/>
            <a:ext cx="7277395" cy="101665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EBEBEB"/>
                </a:solidFill>
              </a:rPr>
              <a:t>Az Üzemi </a:t>
            </a:r>
            <a:r>
              <a:rPr lang="hu-HU" dirty="0">
                <a:solidFill>
                  <a:srgbClr val="EBEBEB"/>
                </a:solidFill>
              </a:rPr>
              <a:t>Tanács </a:t>
            </a:r>
            <a:r>
              <a:rPr lang="hu-HU" dirty="0" smtClean="0">
                <a:solidFill>
                  <a:srgbClr val="EBEBEB"/>
                </a:solidFill>
              </a:rPr>
              <a:t>jogosítványai </a:t>
            </a:r>
            <a:r>
              <a:rPr lang="hu-HU" sz="2700" dirty="0" smtClean="0">
                <a:solidFill>
                  <a:srgbClr val="EBEBEB"/>
                </a:solidFill>
              </a:rPr>
              <a:t>I.</a:t>
            </a:r>
            <a:endParaRPr lang="hu-HU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336603"/>
              </p:ext>
            </p:extLst>
          </p:nvPr>
        </p:nvGraphicFramePr>
        <p:xfrm>
          <a:off x="628013" y="4188352"/>
          <a:ext cx="8171528" cy="209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56953" y="2434026"/>
            <a:ext cx="810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Az </a:t>
            </a:r>
            <a:r>
              <a:rPr lang="hu-HU" dirty="0" smtClean="0"/>
              <a:t>Üzemi Tanács </a:t>
            </a:r>
            <a:r>
              <a:rPr lang="hu-HU" dirty="0"/>
              <a:t>feladata a munkaviszonyra vonatkozó szabályok megtartásának figyelemmel kísérése és ezzel összefüggésben a munkavállalói érdekek képviselése. Ennek körében négy olyan meghatározó szegmens van, amelyet külön a </a:t>
            </a:r>
            <a:r>
              <a:rPr lang="hu-HU" dirty="0" smtClean="0"/>
              <a:t>jogszabály(Mt.) </a:t>
            </a:r>
            <a:r>
              <a:rPr lang="hu-HU" dirty="0"/>
              <a:t>is kiemel</a:t>
            </a:r>
            <a:r>
              <a:rPr lang="hu-HU" dirty="0" smtClean="0"/>
              <a:t>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9057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7"/>
            <a:ext cx="7460271" cy="101665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EBEBEB"/>
                </a:solidFill>
              </a:rPr>
              <a:t>Az Üzemi </a:t>
            </a:r>
            <a:r>
              <a:rPr lang="hu-HU" dirty="0">
                <a:solidFill>
                  <a:srgbClr val="EBEBEB"/>
                </a:solidFill>
              </a:rPr>
              <a:t>Tanács </a:t>
            </a:r>
            <a:r>
              <a:rPr lang="hu-HU" dirty="0" smtClean="0">
                <a:solidFill>
                  <a:srgbClr val="EBEBEB"/>
                </a:solidFill>
              </a:rPr>
              <a:t>jogosítványai </a:t>
            </a:r>
            <a:r>
              <a:rPr lang="hu-HU" sz="2700" dirty="0" smtClean="0">
                <a:solidFill>
                  <a:srgbClr val="EBEBEB"/>
                </a:solidFill>
              </a:rPr>
              <a:t>II.</a:t>
            </a:r>
            <a:endParaRPr lang="hu-HU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316311"/>
              </p:ext>
            </p:extLst>
          </p:nvPr>
        </p:nvGraphicFramePr>
        <p:xfrm>
          <a:off x="2457791" y="1496758"/>
          <a:ext cx="3335204" cy="58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65175" y="2476884"/>
            <a:ext cx="81012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500" dirty="0"/>
              <a:t>Az </a:t>
            </a:r>
            <a:r>
              <a:rPr lang="hu-HU" sz="1500" dirty="0" smtClean="0"/>
              <a:t>ÜT tájékoztatáshoz </a:t>
            </a:r>
            <a:r>
              <a:rPr lang="hu-HU" sz="1500" dirty="0"/>
              <a:t>való joga körében, az </a:t>
            </a:r>
            <a:r>
              <a:rPr lang="hu-HU" sz="1500" dirty="0" smtClean="0"/>
              <a:t>ok megjelölésével</a:t>
            </a:r>
            <a:r>
              <a:rPr lang="hu-HU" sz="1500" dirty="0"/>
              <a:t> </a:t>
            </a:r>
            <a:r>
              <a:rPr lang="hu-HU" sz="1500" b="1" dirty="0"/>
              <a:t>bármikor jogosult tájékoztatást kérni a </a:t>
            </a:r>
            <a:r>
              <a:rPr lang="hu-HU" sz="1500" b="1" dirty="0" smtClean="0"/>
              <a:t>munkáltatótól/Egyetemtől, </a:t>
            </a:r>
            <a:r>
              <a:rPr lang="hu-HU" sz="1500" b="1" dirty="0" err="1"/>
              <a:t>ezenfelül</a:t>
            </a:r>
            <a:r>
              <a:rPr lang="hu-HU" sz="1500" b="1" dirty="0"/>
              <a:t> külön kérés nélkül a munkáltató félévente köteles tájékoztatni az </a:t>
            </a:r>
            <a:r>
              <a:rPr lang="hu-HU" sz="1500" b="1" dirty="0" smtClean="0"/>
              <a:t>Üzemi </a:t>
            </a:r>
            <a:r>
              <a:rPr lang="hu-HU" sz="1500" b="1" dirty="0"/>
              <a:t>T</a:t>
            </a:r>
            <a:r>
              <a:rPr lang="hu-HU" sz="1500" b="1" dirty="0" smtClean="0"/>
              <a:t>anácsot</a:t>
            </a:r>
            <a:r>
              <a:rPr lang="hu-HU" sz="1500" b="1" dirty="0"/>
              <a:t> a </a:t>
            </a:r>
            <a:r>
              <a:rPr lang="hu-HU" sz="1500" b="1" dirty="0" smtClean="0"/>
              <a:t>munkáltató/Egyetem </a:t>
            </a:r>
            <a:r>
              <a:rPr lang="hu-HU" sz="1500" b="1" dirty="0"/>
              <a:t>gazdasági helyzetét érintő kérdésekről</a:t>
            </a:r>
            <a:r>
              <a:rPr lang="hu-HU" sz="1500" dirty="0"/>
              <a:t>,</a:t>
            </a:r>
            <a:r>
              <a:rPr lang="hu-HU" sz="1500" i="1" dirty="0"/>
              <a:t> </a:t>
            </a:r>
            <a:r>
              <a:rPr lang="hu-HU" sz="1500" dirty="0"/>
              <a:t>a munkabérek változásáról, a bérkifizetéssel összefüggő likviditásról, a foglalkoztatás jellemzőiről, a munkaidő felhasználásáról, a munkafeltételek jellemzőiről, valamint</a:t>
            </a:r>
            <a:r>
              <a:rPr lang="hu-HU" sz="1500" i="1" dirty="0"/>
              <a:t> </a:t>
            </a:r>
            <a:r>
              <a:rPr lang="hu-HU" sz="1500" dirty="0"/>
              <a:t>a munkáltatónál foglalkoztatott munkavállalók számáról és munkakörük megnevezéséről.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500" dirty="0"/>
              <a:t>Lényeges pont, hogy a munkáltató személyében bekövetkező változás esetén a munkáltatónak (az átadó és az átvevő munkáltatónak egyaránt) legkésőbb a változást megelőzően tizenöt nappal tájékoztatnia kell az üzemi tanácsot a változás</a:t>
            </a:r>
            <a:r>
              <a:rPr lang="hu-HU" sz="1500" i="1" dirty="0"/>
              <a:t> </a:t>
            </a:r>
            <a:r>
              <a:rPr lang="hu-HU" sz="1500" dirty="0"/>
              <a:t>időpontjáról, okáról és</a:t>
            </a:r>
            <a:r>
              <a:rPr lang="hu-HU" sz="1500" i="1" dirty="0"/>
              <a:t> </a:t>
            </a:r>
            <a:r>
              <a:rPr lang="hu-HU" sz="1500" dirty="0"/>
              <a:t>a munkavállalókat érintő jogi, gazdasági és szociális következményeiről</a:t>
            </a:r>
            <a:r>
              <a:rPr lang="hu-HU" sz="1500" dirty="0" smtClean="0"/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hu-HU" sz="1500" dirty="0"/>
          </a:p>
          <a:p>
            <a:pPr algn="just" fontAlgn="base"/>
            <a:r>
              <a:rPr lang="hu-HU" sz="1200" dirty="0"/>
              <a:t>A jogszabály azért is határozza meg a tájékoztatás minimum tartalmát, hogy a munkáltató a tájékoztatási kötelezettségét ne tudhassa le egy formális tájékoztatással, hanem olyan információkat bocsásson az üzemi tanács rendelkezésére, amellyel a döntésekben érdemben részt tud venni.</a:t>
            </a:r>
          </a:p>
        </p:txBody>
      </p:sp>
    </p:spTree>
    <p:extLst>
      <p:ext uri="{BB962C8B-B14F-4D97-AF65-F5344CB8AC3E}">
        <p14:creationId xmlns:p14="http://schemas.microsoft.com/office/powerpoint/2010/main" val="2524553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7"/>
            <a:ext cx="7609900" cy="101665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EBEBEB"/>
                </a:solidFill>
              </a:rPr>
              <a:t>Az Üzemi </a:t>
            </a:r>
            <a:r>
              <a:rPr lang="hu-HU" dirty="0">
                <a:solidFill>
                  <a:srgbClr val="EBEBEB"/>
                </a:solidFill>
              </a:rPr>
              <a:t>Tanács </a:t>
            </a:r>
            <a:r>
              <a:rPr lang="hu-HU" dirty="0" smtClean="0">
                <a:solidFill>
                  <a:srgbClr val="EBEBEB"/>
                </a:solidFill>
              </a:rPr>
              <a:t>jogosítványai </a:t>
            </a:r>
            <a:r>
              <a:rPr lang="hu-HU" sz="2700" dirty="0" smtClean="0">
                <a:solidFill>
                  <a:srgbClr val="EBEBEB"/>
                </a:solidFill>
              </a:rPr>
              <a:t>III.</a:t>
            </a:r>
            <a:endParaRPr lang="hu-HU" sz="2700" dirty="0">
              <a:solidFill>
                <a:srgbClr val="EBEBEB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2023.06.29.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946774"/>
              </p:ext>
            </p:extLst>
          </p:nvPr>
        </p:nvGraphicFramePr>
        <p:xfrm>
          <a:off x="2457791" y="1496758"/>
          <a:ext cx="3335204" cy="58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65175" y="2476884"/>
            <a:ext cx="81012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hu-HU" b="1" dirty="0"/>
              <a:t>Üzemi tanács – véleményezéshez való jog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hu-HU" sz="1500" dirty="0" smtClean="0"/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r>
              <a:rPr lang="hu-HU" sz="1500" dirty="0"/>
              <a:t>A </a:t>
            </a:r>
            <a:r>
              <a:rPr lang="hu-HU" sz="1500" dirty="0" smtClean="0"/>
              <a:t>munkáltató/Egyetem </a:t>
            </a:r>
            <a:r>
              <a:rPr lang="hu-HU" sz="1500" dirty="0"/>
              <a:t>döntése előtt legalább tizenöt nappal kikéri az </a:t>
            </a:r>
            <a:r>
              <a:rPr lang="hu-HU" sz="1500" dirty="0" smtClean="0"/>
              <a:t>Üzemi </a:t>
            </a:r>
            <a:r>
              <a:rPr lang="hu-HU" sz="1500" dirty="0"/>
              <a:t>T</a:t>
            </a:r>
            <a:r>
              <a:rPr lang="hu-HU" sz="1500" dirty="0" smtClean="0"/>
              <a:t>anács </a:t>
            </a:r>
            <a:r>
              <a:rPr lang="hu-HU" sz="1500" dirty="0"/>
              <a:t>véleményét a munkavállalók nagyobb csoportját érintő </a:t>
            </a:r>
            <a:r>
              <a:rPr lang="hu-HU" sz="1500" dirty="0" smtClean="0"/>
              <a:t>munkáltatói/egyetemi </a:t>
            </a:r>
            <a:r>
              <a:rPr lang="hu-HU" sz="1500" dirty="0"/>
              <a:t>intézkedések és szabályzatok tervezetéről.</a:t>
            </a:r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r>
              <a:rPr lang="hu-HU" sz="1500" dirty="0"/>
              <a:t>A </a:t>
            </a:r>
            <a:r>
              <a:rPr lang="hu-HU" sz="1500" dirty="0" smtClean="0"/>
              <a:t>munkáltató/Egyetem </a:t>
            </a:r>
            <a:r>
              <a:rPr lang="hu-HU" sz="1500" dirty="0"/>
              <a:t>köteles az </a:t>
            </a:r>
            <a:r>
              <a:rPr lang="hu-HU" sz="1500" dirty="0" smtClean="0"/>
              <a:t>Üzemi </a:t>
            </a:r>
            <a:r>
              <a:rPr lang="hu-HU" sz="1500" dirty="0"/>
              <a:t>T</a:t>
            </a:r>
            <a:r>
              <a:rPr lang="hu-HU" sz="1500" dirty="0" smtClean="0"/>
              <a:t>anács </a:t>
            </a:r>
            <a:r>
              <a:rPr lang="hu-HU" sz="1500" dirty="0"/>
              <a:t>véleményét kérni a munkavállalók nagyobb csoportját érintő intézkedései előtt a személyügyi, képzési, szabadságolási tervekről, a teljesítménykövetelményekkel, munkaszervezési módszerekkel, belső szabályzatokkal kapcsolatban</a:t>
            </a:r>
            <a:r>
              <a:rPr lang="hu-HU" sz="1500" dirty="0" smtClean="0"/>
              <a:t>.</a:t>
            </a:r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endParaRPr lang="hu-HU" sz="1500" dirty="0"/>
          </a:p>
          <a:p>
            <a:pPr algn="just" fontAlgn="base"/>
            <a:r>
              <a:rPr lang="hu-HU" sz="1200" dirty="0"/>
              <a:t>A Munka Törvénykönyve hosszasan felsorolja mely esetekben szükséges az </a:t>
            </a:r>
            <a:r>
              <a:rPr lang="hu-HU" sz="1200" dirty="0" smtClean="0"/>
              <a:t>Üzemi </a:t>
            </a:r>
            <a:r>
              <a:rPr lang="hu-HU" sz="1200" dirty="0"/>
              <a:t>T</a:t>
            </a:r>
            <a:r>
              <a:rPr lang="hu-HU" sz="1200" dirty="0" smtClean="0"/>
              <a:t>anács </a:t>
            </a:r>
            <a:r>
              <a:rPr lang="hu-HU" sz="1200" dirty="0"/>
              <a:t>előzetes véleményét kikérnie a munkáltatónak, joghatást azonban nem fűz hozzá. Ennek értelmében a munkáltató nem köteles az </a:t>
            </a:r>
            <a:r>
              <a:rPr lang="hu-HU" sz="1200" dirty="0" smtClean="0"/>
              <a:t>Üzemi </a:t>
            </a:r>
            <a:r>
              <a:rPr lang="hu-HU" sz="1200" dirty="0"/>
              <a:t>T</a:t>
            </a:r>
            <a:r>
              <a:rPr lang="hu-HU" sz="1200" dirty="0" smtClean="0"/>
              <a:t>anács </a:t>
            </a:r>
            <a:r>
              <a:rPr lang="hu-HU" sz="1200" dirty="0"/>
              <a:t>véleménye szerint dönteni, azonban a véleményt kikérni </a:t>
            </a:r>
            <a:r>
              <a:rPr lang="hu-HU" sz="1200" dirty="0" smtClean="0"/>
              <a:t>köteles.</a:t>
            </a:r>
          </a:p>
          <a:p>
            <a:pPr algn="just" fontAlgn="base"/>
            <a:endParaRPr lang="hu-HU" sz="1200" dirty="0"/>
          </a:p>
          <a:p>
            <a:pPr algn="just" fontAlgn="base"/>
            <a:r>
              <a:rPr lang="hu-HU" sz="1200" dirty="0"/>
              <a:t>A munkáltató döntését tehát pusztán azért megtámadni nem lehet, mert az nem az üzemi tanács véleménye alapján került meghozatalra, míg eredményesen lehet megtámadni abban az esetben a munkáltatói döntést, ha azt, az üzemi tanács véleményének kikérése nélkül hozta meg a munkáltató. Utóbb a munkavállaló nem hivatkozhat az üzemi tanács véleményezési joga figyelmen kívül hagyására, ha az üzemi tanács az érvénytelenség megállapítása iránt nem fordult bírósághoz.</a:t>
            </a:r>
          </a:p>
        </p:txBody>
      </p:sp>
    </p:spTree>
    <p:extLst>
      <p:ext uri="{BB962C8B-B14F-4D97-AF65-F5344CB8AC3E}">
        <p14:creationId xmlns:p14="http://schemas.microsoft.com/office/powerpoint/2010/main" val="360676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28. egyéni sém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C4E8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51649e-bc69-41ec-9bf9-1ea60d57d5f8" xsi:nil="true"/>
    <lcf76f155ced4ddcb4097134ff3c332f xmlns="e231ebef-788f-4c9f-acf4-87c4004a633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9392F7E28530D458F1049BCAEC23071" ma:contentTypeVersion="13" ma:contentTypeDescription="Új dokumentum létrehozása." ma:contentTypeScope="" ma:versionID="7b51533e05afbfda8a9907fbcc710215">
  <xsd:schema xmlns:xsd="http://www.w3.org/2001/XMLSchema" xmlns:xs="http://www.w3.org/2001/XMLSchema" xmlns:p="http://schemas.microsoft.com/office/2006/metadata/properties" xmlns:ns2="e231ebef-788f-4c9f-acf4-87c4004a6337" xmlns:ns3="de51649e-bc69-41ec-9bf9-1ea60d57d5f8" targetNamespace="http://schemas.microsoft.com/office/2006/metadata/properties" ma:root="true" ma:fieldsID="7eb34e0ca7346d4d1a85c063b6534a3c" ns2:_="" ns3:_="">
    <xsd:import namespace="e231ebef-788f-4c9f-acf4-87c4004a6337"/>
    <xsd:import namespace="de51649e-bc69-41ec-9bf9-1ea60d57d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1ebef-788f-4c9f-acf4-87c4004a6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1649e-bc69-41ec-9bf9-1ea60d57d5f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2fd3ba2-7e15-4520-87eb-2ceddb9e40ad}" ma:internalName="TaxCatchAll" ma:showField="CatchAllData" ma:web="de51649e-bc69-41ec-9bf9-1ea60d57d5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5ADB90-1511-41D4-869B-EDC12DCCA8CE}">
  <ds:schemaRefs>
    <ds:schemaRef ds:uri="de51649e-bc69-41ec-9bf9-1ea60d57d5f8"/>
    <ds:schemaRef ds:uri="http://purl.org/dc/elements/1.1/"/>
    <ds:schemaRef ds:uri="http://schemas.microsoft.com/office/2006/documentManagement/types"/>
    <ds:schemaRef ds:uri="e231ebef-788f-4c9f-acf4-87c4004a6337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2F288C-8E52-4A5F-8C88-A39140520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726A3E-15C9-4F13-ACEB-78D0BA3EB0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1ebef-788f-4c9f-acf4-87c4004a6337"/>
    <ds:schemaRef ds:uri="de51649e-bc69-41ec-9bf9-1ea60d57d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3832</TotalTime>
  <Words>1374</Words>
  <Application>Microsoft Office PowerPoint</Application>
  <PresentationFormat>Diavetítés a képernyőre (4:3 oldalarány)</PresentationFormat>
  <Paragraphs>183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Ion</vt:lpstr>
      <vt:lpstr>PTE üzemi/Alkalmazotti Tanács  TÁJÉKOZTATÓ    </vt:lpstr>
      <vt:lpstr>Tartalomjegyzék</vt:lpstr>
      <vt:lpstr>Mi is az Üzemi Tanács?</vt:lpstr>
      <vt:lpstr>Az Üzemi Tanács működése</vt:lpstr>
      <vt:lpstr>Érdekvédelem vs. részvétel</vt:lpstr>
      <vt:lpstr>Jogok és kötelezettségek: Általános követelmények</vt:lpstr>
      <vt:lpstr>Az Üzemi Tanács jogosítványai I.</vt:lpstr>
      <vt:lpstr>Az Üzemi Tanács jogosítványai II.</vt:lpstr>
      <vt:lpstr>Az Üzemi Tanács jogosítványai III.</vt:lpstr>
      <vt:lpstr>Az Üzemi Tanács jogosítványai IV.</vt:lpstr>
      <vt:lpstr>Az Üzemi Tanács jogosítványai V.</vt:lpstr>
      <vt:lpstr>Az Üzemi Tanács jogosítványai VI.</vt:lpstr>
      <vt:lpstr>Az Üzemi Tanács kötelezettségei</vt:lpstr>
      <vt:lpstr>A PTE Üzemi/Alkalmazotti Tanács</vt:lpstr>
      <vt:lpstr>A PTE Alkalmazotti Tanács tisztségviselői, tagjai</vt:lpstr>
      <vt:lpstr>A PTE Alkalmazotti Tanács eddigi működése 2022-2023 I.</vt:lpstr>
      <vt:lpstr>A PTE Alkalmazotti Tanács eddigi működése 2022-2023 II.</vt:lpstr>
      <vt:lpstr>PowerPoint bemutató</vt:lpstr>
      <vt:lpstr>Melléklet-2</vt:lpstr>
      <vt:lpstr>Melléklet-3</vt:lpstr>
      <vt:lpstr>Köszönettel: A PTE Alkalmazotti Tanács tagjai</vt:lpstr>
    </vt:vector>
  </TitlesOfParts>
  <Company>IIG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Kókay Péter</dc:creator>
  <cp:lastModifiedBy>Kókay Péter</cp:lastModifiedBy>
  <cp:revision>376</cp:revision>
  <cp:lastPrinted>2019-01-07T07:56:47Z</cp:lastPrinted>
  <dcterms:created xsi:type="dcterms:W3CDTF">2017-05-11T13:21:27Z</dcterms:created>
  <dcterms:modified xsi:type="dcterms:W3CDTF">2023-06-29T12:00:22Z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0x01010099392F7E28530D458F1049BCAEC23071</vt:lpwstr>
  </property>
  <property fmtid="{D5CDD505-2E9C-101B-9397-08002B2CF9AE}" pid="3" name="MediaServiceImageTags">
    <vt:lpwstr/>
  </property>
</Properties>
</file>